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9"/>
  </p:notesMasterIdLst>
  <p:sldIdLst>
    <p:sldId id="278" r:id="rId2"/>
    <p:sldId id="285" r:id="rId3"/>
    <p:sldId id="280" r:id="rId4"/>
    <p:sldId id="281" r:id="rId5"/>
    <p:sldId id="283" r:id="rId6"/>
    <p:sldId id="284" r:id="rId7"/>
    <p:sldId id="286" r:id="rId8"/>
  </p:sldIdLst>
  <p:sldSz cx="9144000" cy="5143500" type="screen16x9"/>
  <p:notesSz cx="6858000" cy="9144000"/>
  <p:embeddedFontLst>
    <p:embeddedFont>
      <p:font typeface="Roboto" panose="020B0604020202020204" charset="0"/>
      <p:regular r:id="rId10"/>
      <p:bold r:id="rId11"/>
      <p:italic r:id="rId12"/>
      <p:boldItalic r:id="rId13"/>
    </p:embeddedFont>
    <p:embeddedFont>
      <p:font typeface="Corbel" panose="020B0503020204020204" pitchFamily="3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20"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40b7301d05_1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40b7301d05_1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97b8f88509_1_3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97b8f88509_1_3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78261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97b8f88509_1_3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97b8f88509_1_3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35395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97b8f88509_1_2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97b8f88509_1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47425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97b8f88509_1_2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97b8f88509_1_2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69769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1600"/>
              </a:spcBef>
              <a:spcAft>
                <a:spcPts val="0"/>
              </a:spcAft>
              <a:buClr>
                <a:schemeClr val="lt1"/>
              </a:buClr>
              <a:buSzPts val="1200"/>
              <a:buChar char="○"/>
              <a:defRPr sz="1200">
                <a:solidFill>
                  <a:schemeClr val="lt1"/>
                </a:solidFill>
              </a:defRPr>
            </a:lvl2pPr>
            <a:lvl3pPr marL="1371600" lvl="2" indent="-304800">
              <a:spcBef>
                <a:spcPts val="1600"/>
              </a:spcBef>
              <a:spcAft>
                <a:spcPts val="0"/>
              </a:spcAft>
              <a:buClr>
                <a:schemeClr val="lt1"/>
              </a:buClr>
              <a:buSzPts val="1200"/>
              <a:buChar char="■"/>
              <a:defRPr sz="1200">
                <a:solidFill>
                  <a:schemeClr val="lt1"/>
                </a:solidFill>
              </a:defRPr>
            </a:lvl3pPr>
            <a:lvl4pPr marL="1828800" lvl="3" indent="-304800">
              <a:spcBef>
                <a:spcPts val="1600"/>
              </a:spcBef>
              <a:spcAft>
                <a:spcPts val="0"/>
              </a:spcAft>
              <a:buClr>
                <a:schemeClr val="lt1"/>
              </a:buClr>
              <a:buSzPts val="1200"/>
              <a:buChar char="●"/>
              <a:defRPr sz="1200">
                <a:solidFill>
                  <a:schemeClr val="lt1"/>
                </a:solidFill>
              </a:defRPr>
            </a:lvl4pPr>
            <a:lvl5pPr marL="2286000" lvl="4" indent="-304800">
              <a:spcBef>
                <a:spcPts val="1600"/>
              </a:spcBef>
              <a:spcAft>
                <a:spcPts val="0"/>
              </a:spcAft>
              <a:buClr>
                <a:schemeClr val="lt1"/>
              </a:buClr>
              <a:buSzPts val="1200"/>
              <a:buChar char="○"/>
              <a:defRPr sz="1200">
                <a:solidFill>
                  <a:schemeClr val="lt1"/>
                </a:solidFill>
              </a:defRPr>
            </a:lvl5pPr>
            <a:lvl6pPr marL="2743200" lvl="5" indent="-304800">
              <a:spcBef>
                <a:spcPts val="1600"/>
              </a:spcBef>
              <a:spcAft>
                <a:spcPts val="0"/>
              </a:spcAft>
              <a:buClr>
                <a:schemeClr val="lt1"/>
              </a:buClr>
              <a:buSzPts val="1200"/>
              <a:buChar char="■"/>
              <a:defRPr sz="1200">
                <a:solidFill>
                  <a:schemeClr val="lt1"/>
                </a:solidFill>
              </a:defRPr>
            </a:lvl6pPr>
            <a:lvl7pPr marL="3200400" lvl="6" indent="-304800">
              <a:spcBef>
                <a:spcPts val="1600"/>
              </a:spcBef>
              <a:spcAft>
                <a:spcPts val="0"/>
              </a:spcAft>
              <a:buClr>
                <a:schemeClr val="lt1"/>
              </a:buClr>
              <a:buSzPts val="1200"/>
              <a:buChar char="●"/>
              <a:defRPr sz="1200">
                <a:solidFill>
                  <a:schemeClr val="lt1"/>
                </a:solidFill>
              </a:defRPr>
            </a:lvl7pPr>
            <a:lvl8pPr marL="3657600" lvl="7" indent="-304800">
              <a:spcBef>
                <a:spcPts val="1600"/>
              </a:spcBef>
              <a:spcAft>
                <a:spcPts val="0"/>
              </a:spcAft>
              <a:buClr>
                <a:schemeClr val="lt1"/>
              </a:buClr>
              <a:buSzPts val="1200"/>
              <a:buChar char="○"/>
              <a:defRPr sz="1200">
                <a:solidFill>
                  <a:schemeClr val="lt1"/>
                </a:solidFill>
              </a:defRPr>
            </a:lvl8pPr>
            <a:lvl9pPr marL="4114800" lvl="8" indent="-304800">
              <a:spcBef>
                <a:spcPts val="1600"/>
              </a:spcBef>
              <a:spcAft>
                <a:spcPts val="160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35"/>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dirty="0" smtClean="0"/>
              <a:t>Thinking Skills </a:t>
            </a:r>
            <a:endParaRPr dirty="0"/>
          </a:p>
        </p:txBody>
      </p:sp>
      <p:sp>
        <p:nvSpPr>
          <p:cNvPr id="218" name="Google Shape;218;p35"/>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smtClean="0"/>
              <a:t>Session </a:t>
            </a:r>
            <a:r>
              <a:rPr lang="en-GB" dirty="0"/>
              <a:t>8</a:t>
            </a:r>
            <a:r>
              <a:rPr lang="en-GB" dirty="0" smtClean="0"/>
              <a:t> : Developing your own argument</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 the view that cats are better than dogs</a:t>
            </a:r>
            <a:endParaRPr lang="en-GB" dirty="0"/>
          </a:p>
        </p:txBody>
      </p:sp>
      <p:sp>
        <p:nvSpPr>
          <p:cNvPr id="3" name="Text Placeholder 2"/>
          <p:cNvSpPr>
            <a:spLocks noGrp="1"/>
          </p:cNvSpPr>
          <p:nvPr>
            <p:ph type="body" idx="1"/>
          </p:nvPr>
        </p:nvSpPr>
        <p:spPr/>
        <p:txBody>
          <a:bodyPr/>
          <a:lstStyle/>
          <a:p>
            <a:r>
              <a:rPr lang="en-GB" dirty="0" smtClean="0"/>
              <a:t>First – what is your conclusion</a:t>
            </a:r>
          </a:p>
          <a:p>
            <a:r>
              <a:rPr lang="en-GB" dirty="0" smtClean="0"/>
              <a:t>Second – what are your reasons (these are your building blocks)</a:t>
            </a:r>
          </a:p>
          <a:p>
            <a:r>
              <a:rPr lang="en-GB" dirty="0" smtClean="0"/>
              <a:t>Third – can you bring in a counterargument</a:t>
            </a:r>
          </a:p>
          <a:p>
            <a:pPr marL="114300" indent="0">
              <a:buNone/>
            </a:pPr>
            <a:endParaRPr lang="en-GB" dirty="0"/>
          </a:p>
          <a:p>
            <a:pPr marL="114300" indent="0">
              <a:buNone/>
            </a:pPr>
            <a:r>
              <a:rPr lang="en-GB" dirty="0" smtClean="0"/>
              <a:t>This is your structure</a:t>
            </a:r>
          </a:p>
          <a:p>
            <a:pPr marL="114300" indent="0">
              <a:buNone/>
            </a:pPr>
            <a:endParaRPr lang="en-GB" dirty="0"/>
          </a:p>
          <a:p>
            <a:pPr marL="114300" indent="0">
              <a:buNone/>
            </a:pPr>
            <a:r>
              <a:rPr lang="en-GB" dirty="0" smtClean="0"/>
              <a:t>Harder – can you assess and weigh the ideas as you present them?</a:t>
            </a:r>
            <a:endParaRPr lang="en-GB" dirty="0"/>
          </a:p>
        </p:txBody>
      </p:sp>
    </p:spTree>
    <p:extLst>
      <p:ext uri="{BB962C8B-B14F-4D97-AF65-F5344CB8AC3E}">
        <p14:creationId xmlns:p14="http://schemas.microsoft.com/office/powerpoint/2010/main" val="3782082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g97b8f88509_1_329"/>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dirty="0" smtClean="0"/>
              <a:t>Describing Ideas - </a:t>
            </a:r>
            <a:r>
              <a:rPr lang="en-GB" dirty="0"/>
              <a:t>JOURNALISTIC</a:t>
            </a:r>
            <a:endParaRPr dirty="0"/>
          </a:p>
        </p:txBody>
      </p:sp>
      <p:sp>
        <p:nvSpPr>
          <p:cNvPr id="99" name="Google Shape;99;g97b8f88509_1_329"/>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600" dirty="0" smtClean="0">
                <a:solidFill>
                  <a:srgbClr val="000000"/>
                </a:solidFill>
              </a:rPr>
              <a:t>Cats are 4 legged creatures with tails and whiskers. </a:t>
            </a:r>
          </a:p>
          <a:p>
            <a:pPr marL="0" lvl="0" indent="0" algn="l" rtl="0">
              <a:spcBef>
                <a:spcPts val="0"/>
              </a:spcBef>
              <a:spcAft>
                <a:spcPts val="0"/>
              </a:spcAft>
              <a:buNone/>
            </a:pPr>
            <a:r>
              <a:rPr lang="en-GB" sz="1600" dirty="0" smtClean="0">
                <a:solidFill>
                  <a:srgbClr val="000000"/>
                </a:solidFill>
              </a:rPr>
              <a:t>Johnson states that cats are a good pet because they go to the toilet outside. Higgins suggests that the fact you don’t need to walk cats is a very good thing</a:t>
            </a:r>
          </a:p>
          <a:p>
            <a:pPr marL="0" lvl="0" indent="0" algn="l" rtl="0">
              <a:spcBef>
                <a:spcPts val="0"/>
              </a:spcBef>
              <a:spcAft>
                <a:spcPts val="0"/>
              </a:spcAft>
              <a:buNone/>
            </a:pPr>
            <a:r>
              <a:rPr lang="en-GB" sz="1600" dirty="0" smtClean="0">
                <a:solidFill>
                  <a:srgbClr val="000000"/>
                </a:solidFill>
              </a:rPr>
              <a:t>Mahmood shows that cats are less scary than dogs as they don’t make loud noises.</a:t>
            </a:r>
          </a:p>
          <a:p>
            <a:pPr marL="0" lvl="0" indent="0" algn="l" rtl="0">
              <a:spcBef>
                <a:spcPts val="0"/>
              </a:spcBef>
              <a:spcAft>
                <a:spcPts val="0"/>
              </a:spcAft>
              <a:buNone/>
            </a:pPr>
            <a:r>
              <a:rPr lang="en-GB" sz="1600" dirty="0" smtClean="0">
                <a:solidFill>
                  <a:srgbClr val="000000"/>
                </a:solidFill>
              </a:rPr>
              <a:t>Dogs come in lots of different varieties. They bark a lot.</a:t>
            </a:r>
          </a:p>
          <a:p>
            <a:pPr marL="0" lvl="0" indent="0" algn="l" rtl="0">
              <a:spcBef>
                <a:spcPts val="0"/>
              </a:spcBef>
              <a:spcAft>
                <a:spcPts val="0"/>
              </a:spcAft>
              <a:buNone/>
            </a:pPr>
            <a:r>
              <a:rPr lang="en-GB" sz="1600" dirty="0" smtClean="0">
                <a:solidFill>
                  <a:srgbClr val="000000"/>
                </a:solidFill>
              </a:rPr>
              <a:t>Simpkins states that dogs are good for you as you get exercise having to walk them. McGregor also thinks that dogs are better as they can guard the house and no one has ever said ‘beware of the cat’, in addition no one has ever used guide cats to help the blind</a:t>
            </a:r>
          </a:p>
          <a:p>
            <a:pPr marL="0" lvl="0" indent="0" algn="l" rtl="0">
              <a:spcBef>
                <a:spcPts val="0"/>
              </a:spcBef>
              <a:spcAft>
                <a:spcPts val="0"/>
              </a:spcAft>
              <a:buNone/>
            </a:pPr>
            <a:r>
              <a:rPr lang="en-GB" sz="1600" dirty="0" smtClean="0">
                <a:solidFill>
                  <a:srgbClr val="000000"/>
                </a:solidFill>
              </a:rPr>
              <a:t>There are lots of good arguments about cats and dogs and different people prefer different pets</a:t>
            </a:r>
            <a:endParaRPr sz="1600" dirty="0">
              <a:solidFill>
                <a:srgbClr val="000000"/>
              </a:solidFill>
            </a:endParaRPr>
          </a:p>
        </p:txBody>
      </p:sp>
    </p:spTree>
    <p:extLst>
      <p:ext uri="{BB962C8B-B14F-4D97-AF65-F5344CB8AC3E}">
        <p14:creationId xmlns:p14="http://schemas.microsoft.com/office/powerpoint/2010/main" val="1888421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g97b8f88509_1_33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Assessing the argument - LAWYER</a:t>
            </a:r>
            <a:endParaRPr/>
          </a:p>
        </p:txBody>
      </p:sp>
      <p:sp>
        <p:nvSpPr>
          <p:cNvPr id="105" name="Google Shape;105;g97b8f88509_1_33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None/>
            </a:pPr>
            <a:r>
              <a:rPr lang="en-GB" sz="2200" dirty="0" smtClean="0">
                <a:solidFill>
                  <a:srgbClr val="000000"/>
                </a:solidFill>
                <a:latin typeface="Corbel"/>
                <a:ea typeface="Corbel"/>
                <a:cs typeface="Corbel"/>
                <a:sym typeface="Corbel"/>
              </a:rPr>
              <a:t>“Whilst one argument given by Higgins suggests that cats not needing a walk is a good thing (CA) it is not clear that he is right. He correctly states that you save time by not needing to walk the cat, but the advantages of owning a dog actually outweigh this. Simpkins points to the exercise that dog owners get and the scientifically proven health benefits to people of getting fitter. Dog owners are on average 10% less likely to be overweight than cat owners. Hence it seems unclear that the argument in favour of cats bears any weight.</a:t>
            </a:r>
            <a:endParaRPr dirty="0"/>
          </a:p>
        </p:txBody>
      </p:sp>
    </p:spTree>
    <p:extLst>
      <p:ext uri="{BB962C8B-B14F-4D97-AF65-F5344CB8AC3E}">
        <p14:creationId xmlns:p14="http://schemas.microsoft.com/office/powerpoint/2010/main" val="4196061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g97b8f88509_1_248"/>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endParaRPr/>
          </a:p>
        </p:txBody>
      </p:sp>
      <p:sp>
        <p:nvSpPr>
          <p:cNvPr id="160" name="Google Shape;160;g97b8f88509_1_248"/>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pic>
        <p:nvPicPr>
          <p:cNvPr id="161" name="Google Shape;161;g97b8f88509_1_248"/>
          <p:cNvPicPr preferRelativeResize="0"/>
          <p:nvPr/>
        </p:nvPicPr>
        <p:blipFill>
          <a:blip r:embed="rId3">
            <a:alphaModFix/>
          </a:blip>
          <a:stretch>
            <a:fillRect/>
          </a:stretch>
        </p:blipFill>
        <p:spPr>
          <a:xfrm>
            <a:off x="0" y="990"/>
            <a:ext cx="9144000" cy="5142510"/>
          </a:xfrm>
          <a:prstGeom prst="rect">
            <a:avLst/>
          </a:prstGeom>
          <a:noFill/>
          <a:ln>
            <a:noFill/>
          </a:ln>
        </p:spPr>
      </p:pic>
    </p:spTree>
    <p:extLst>
      <p:ext uri="{BB962C8B-B14F-4D97-AF65-F5344CB8AC3E}">
        <p14:creationId xmlns:p14="http://schemas.microsoft.com/office/powerpoint/2010/main" val="783224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g97b8f88509_1_23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Indicator Words</a:t>
            </a:r>
            <a:endParaRPr/>
          </a:p>
        </p:txBody>
      </p:sp>
      <p:sp>
        <p:nvSpPr>
          <p:cNvPr id="167" name="Google Shape;167;g97b8f88509_1_235"/>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solidFill>
                  <a:srgbClr val="000000"/>
                </a:solidFill>
              </a:rPr>
              <a:t>You can give clues to your reader to show what stage of the argument you are at</a:t>
            </a:r>
            <a:endParaRPr>
              <a:solidFill>
                <a:srgbClr val="000000"/>
              </a:solidFill>
            </a:endParaRPr>
          </a:p>
          <a:p>
            <a:pPr marL="0" lvl="0" indent="0" algn="l" rtl="0">
              <a:spcBef>
                <a:spcPts val="0"/>
              </a:spcBef>
              <a:spcAft>
                <a:spcPts val="0"/>
              </a:spcAft>
              <a:buNone/>
            </a:pPr>
            <a:r>
              <a:rPr lang="en-GB">
                <a:solidFill>
                  <a:srgbClr val="000000"/>
                </a:solidFill>
              </a:rPr>
              <a:t>Therefore, So, Hence, this suggests that (show conclusions or intermediate conclusions) </a:t>
            </a:r>
            <a:endParaRPr>
              <a:solidFill>
                <a:srgbClr val="000000"/>
              </a:solidFill>
            </a:endParaRPr>
          </a:p>
          <a:p>
            <a:pPr marL="0" lvl="0" indent="0" algn="l" rtl="0">
              <a:spcBef>
                <a:spcPts val="0"/>
              </a:spcBef>
              <a:spcAft>
                <a:spcPts val="0"/>
              </a:spcAft>
              <a:buNone/>
            </a:pPr>
            <a:r>
              <a:rPr lang="en-GB">
                <a:solidFill>
                  <a:srgbClr val="000000"/>
                </a:solidFill>
              </a:rPr>
              <a:t>Firstly, futhermore, A key reason that (might show reasons) </a:t>
            </a:r>
            <a:endParaRPr>
              <a:solidFill>
                <a:srgbClr val="000000"/>
              </a:solidFill>
            </a:endParaRPr>
          </a:p>
          <a:p>
            <a:pPr marL="0" lvl="0" indent="0" algn="l" rtl="0">
              <a:spcBef>
                <a:spcPts val="0"/>
              </a:spcBef>
              <a:spcAft>
                <a:spcPts val="0"/>
              </a:spcAft>
              <a:buNone/>
            </a:pPr>
            <a:r>
              <a:rPr lang="en-GB">
                <a:solidFill>
                  <a:srgbClr val="000000"/>
                </a:solidFill>
              </a:rPr>
              <a:t>However, one response to this view (might show counterargument)</a:t>
            </a:r>
            <a:endParaRPr>
              <a:solidFill>
                <a:srgbClr val="000000"/>
              </a:solidFill>
            </a:endParaRPr>
          </a:p>
          <a:p>
            <a:pPr marL="0" lvl="0" indent="0" algn="l" rtl="0">
              <a:spcBef>
                <a:spcPts val="0"/>
              </a:spcBef>
              <a:spcAft>
                <a:spcPts val="0"/>
              </a:spcAft>
              <a:buNone/>
            </a:pPr>
            <a:endParaRPr>
              <a:solidFill>
                <a:srgbClr val="000000"/>
              </a:solidFill>
            </a:endParaRPr>
          </a:p>
          <a:p>
            <a:pPr marL="0" lvl="0" indent="0" algn="l" rtl="0">
              <a:spcBef>
                <a:spcPts val="0"/>
              </a:spcBef>
              <a:spcAft>
                <a:spcPts val="0"/>
              </a:spcAft>
              <a:buNone/>
            </a:pPr>
            <a:r>
              <a:rPr lang="en-GB">
                <a:solidFill>
                  <a:srgbClr val="000000"/>
                </a:solidFill>
              </a:rPr>
              <a:t>Draw up a list of your own indicator words. They act as signposts and links that help the flow of the essay</a:t>
            </a:r>
            <a:endParaRPr>
              <a:solidFill>
                <a:srgbClr val="000000"/>
              </a:solidFill>
            </a:endParaRPr>
          </a:p>
        </p:txBody>
      </p:sp>
    </p:spTree>
    <p:extLst>
      <p:ext uri="{BB962C8B-B14F-4D97-AF65-F5344CB8AC3E}">
        <p14:creationId xmlns:p14="http://schemas.microsoft.com/office/powerpoint/2010/main" val="66017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a:t>
            </a:r>
            <a:endParaRPr lang="en-GB" dirty="0"/>
          </a:p>
        </p:txBody>
      </p:sp>
      <p:sp>
        <p:nvSpPr>
          <p:cNvPr id="3" name="Text Placeholder 2"/>
          <p:cNvSpPr>
            <a:spLocks noGrp="1"/>
          </p:cNvSpPr>
          <p:nvPr>
            <p:ph type="body" idx="1"/>
          </p:nvPr>
        </p:nvSpPr>
        <p:spPr/>
        <p:txBody>
          <a:bodyPr/>
          <a:lstStyle/>
          <a:p>
            <a:pPr marL="114300" indent="0">
              <a:buNone/>
            </a:pPr>
            <a:r>
              <a:rPr lang="en-GB" smtClean="0"/>
              <a:t>Pr</a:t>
            </a:r>
            <a:r>
              <a:rPr lang="en-GB" smtClean="0"/>
              <a:t>oduce </a:t>
            </a:r>
            <a:r>
              <a:rPr lang="en-GB" dirty="0" smtClean="0"/>
              <a:t>an argument on a topic of your choice. </a:t>
            </a:r>
          </a:p>
          <a:p>
            <a:pPr marL="114300" indent="0">
              <a:buNone/>
            </a:pPr>
            <a:endParaRPr lang="en-GB" dirty="0"/>
          </a:p>
          <a:p>
            <a:pPr marL="114300" indent="0">
              <a:buNone/>
            </a:pPr>
            <a:r>
              <a:rPr lang="en-GB" dirty="0" smtClean="0"/>
              <a:t>You will need to show your structure, give reasons, consider counterarguments and be the ‘fair lawyer’ as we described in class. </a:t>
            </a:r>
            <a:endParaRPr lang="en-GB" dirty="0"/>
          </a:p>
        </p:txBody>
      </p:sp>
    </p:spTree>
    <p:extLst>
      <p:ext uri="{BB962C8B-B14F-4D97-AF65-F5344CB8AC3E}">
        <p14:creationId xmlns:p14="http://schemas.microsoft.com/office/powerpoint/2010/main" val="140269981"/>
      </p:ext>
    </p:extLst>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TotalTime>
  <Words>442</Words>
  <Application>Microsoft Office PowerPoint</Application>
  <PresentationFormat>On-screen Show (16:9)</PresentationFormat>
  <Paragraphs>30</Paragraphs>
  <Slides>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Roboto</vt:lpstr>
      <vt:lpstr>Corbel</vt:lpstr>
      <vt:lpstr>Material</vt:lpstr>
      <vt:lpstr>Thinking Skills </vt:lpstr>
      <vt:lpstr>Assess the view that cats are better than dogs</vt:lpstr>
      <vt:lpstr>Describing Ideas - JOURNALISTIC</vt:lpstr>
      <vt:lpstr>Assessing the argument - LAWYER</vt:lpstr>
      <vt:lpstr>PowerPoint Presentation</vt:lpstr>
      <vt:lpstr>Indicator Words</vt:lpstr>
      <vt:lpstr>Task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Philosophy Induction</dc:title>
  <dc:creator>Chris Eyre</dc:creator>
  <cp:lastModifiedBy>Chris Eyre</cp:lastModifiedBy>
  <cp:revision>28</cp:revision>
  <dcterms:modified xsi:type="dcterms:W3CDTF">2020-09-17T18:32:50Z</dcterms:modified>
</cp:coreProperties>
</file>