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20"/>
  </p:notesMasterIdLst>
  <p:sldIdLst>
    <p:sldId id="257" r:id="rId3"/>
    <p:sldId id="265" r:id="rId4"/>
    <p:sldId id="258" r:id="rId5"/>
    <p:sldId id="259" r:id="rId6"/>
    <p:sldId id="266" r:id="rId7"/>
    <p:sldId id="278" r:id="rId8"/>
    <p:sldId id="267" r:id="rId9"/>
    <p:sldId id="261" r:id="rId10"/>
    <p:sldId id="279" r:id="rId11"/>
    <p:sldId id="262" r:id="rId12"/>
    <p:sldId id="263" r:id="rId13"/>
    <p:sldId id="280" r:id="rId14"/>
    <p:sldId id="268" r:id="rId15"/>
    <p:sldId id="274" r:id="rId16"/>
    <p:sldId id="275" r:id="rId17"/>
    <p:sldId id="276" r:id="rId18"/>
    <p:sldId id="28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2" autoAdjust="0"/>
    <p:restoredTop sz="94660"/>
  </p:normalViewPr>
  <p:slideViewPr>
    <p:cSldViewPr snapToGrid="0">
      <p:cViewPr varScale="1">
        <p:scale>
          <a:sx n="69" d="100"/>
          <a:sy n="69" d="100"/>
        </p:scale>
        <p:origin x="4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E4B8B-7BB1-4A27-A5DD-0DF77B35F89E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F1FE4-27D7-43FE-A221-BBBF0C0FA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156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FBC4FD4-435C-443B-9C44-23E7FD0299D9}" type="slidenum">
              <a:rPr lang="en-GB"/>
              <a:pPr eaLnBrk="1" hangingPunct="1"/>
              <a:t>3</a:t>
            </a:fld>
            <a:endParaRPr lang="en-GB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990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0927FFC-0C03-4C19-A289-EC46CD9B30C0}" type="slidenum">
              <a:rPr lang="en-GB"/>
              <a:pPr eaLnBrk="1" hangingPunct="1"/>
              <a:t>4</a:t>
            </a:fld>
            <a:endParaRPr lang="en-GB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687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D0ABD4-3AB4-491F-A8AB-F3711AAF0BAE}" type="slidenum">
              <a:rPr lang="en-GB"/>
              <a:pPr/>
              <a:t>5</a:t>
            </a:fld>
            <a:endParaRPr lang="en-GB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76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72939-1F14-4E46-BAF4-6F1CEF033464}" type="slidenum">
              <a:rPr lang="en-GB"/>
              <a:pPr/>
              <a:t>7</a:t>
            </a:fld>
            <a:endParaRPr lang="en-GB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696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3902076"/>
            <a:ext cx="4533900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FFFFFF"/>
                </a:solidFill>
              </a:endParaRPr>
            </a:p>
          </p:txBody>
        </p:sp>
      </p:grpSp>
      <p:sp>
        <p:nvSpPr>
          <p:cNvPr id="513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73250"/>
            <a:ext cx="103632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2EB75-F4FC-4049-A1E3-5D3F967F94A7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116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DECABF-5E7F-46E9-A242-1AEA7A5D4CC2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99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E9803C-8B9C-401E-8AC5-409B2BF6619F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17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80D3E5-8FB7-4BC5-A35E-99870F5EF59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828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5331B3-7F07-40CD-9DE4-939B9F828C75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070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473075"/>
            <a:ext cx="10871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828800"/>
            <a:ext cx="5334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248400" y="1828800"/>
            <a:ext cx="5334000" cy="40386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1200" y="6248400"/>
            <a:ext cx="27432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180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4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6EC3E802-32CA-486C-8308-F5CF7756AE3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86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508001" y="457200"/>
            <a:ext cx="11197167" cy="5562600"/>
            <a:chOff x="240" y="288"/>
            <a:chExt cx="5290" cy="3504"/>
          </a:xfrm>
        </p:grpSpPr>
        <p:sp>
          <p:nvSpPr>
            <p:cNvPr id="14339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40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41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FFFFFF"/>
                </a:solidFill>
              </a:endParaRPr>
            </a:p>
          </p:txBody>
        </p:sp>
      </p:grpSp>
      <p:sp>
        <p:nvSpPr>
          <p:cNvPr id="1434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25600" y="838200"/>
            <a:ext cx="90424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733800"/>
            <a:ext cx="8534400" cy="187325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715434" y="6248400"/>
            <a:ext cx="2738967" cy="45720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4334934" y="6248400"/>
            <a:ext cx="3850217" cy="45720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050867" y="6257925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38C47A5C-ADEB-4EC5-ABD4-01311D3DAC1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878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10B21-CD1C-46AA-AFF7-6319505F0AA2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324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943D8-97DD-4F8F-854B-9BECDBA2894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849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828800"/>
            <a:ext cx="5334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828800"/>
            <a:ext cx="5334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D271A-A462-4F5B-8135-0FC68F599FB7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1441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86B7F-F8C9-43AD-BDBA-D2F113C62A12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6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AC8F6C-A95A-4403-8B24-BF5801574437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432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4F7B2-0313-4761-95E3-F47AC834EED6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691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BA845-441C-4C9A-9827-649EDCFF59D9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8091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2597A-2180-4EFB-92BA-C79CD47770A2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824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2F919-042A-4F72-9DA8-16432188ECB6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2731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C0DEC-4DBD-44E9-B38C-890EAF4D8B0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6770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64600" y="473076"/>
            <a:ext cx="2717800" cy="5394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473076"/>
            <a:ext cx="7950200" cy="5394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F97D6-81FC-4A53-899C-54DE49E832F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9459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473075"/>
            <a:ext cx="10871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828800"/>
            <a:ext cx="5334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1828800"/>
            <a:ext cx="5334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1200" y="6248400"/>
            <a:ext cx="2743200" cy="45720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180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4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6B7DC75-B8D2-42ED-8889-2802EFC61E5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4805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473075"/>
            <a:ext cx="10871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828800"/>
            <a:ext cx="5334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248400" y="1828800"/>
            <a:ext cx="5334000" cy="40386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1200" y="6248400"/>
            <a:ext cx="2743200" cy="45720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180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4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6EC3E802-32CA-486C-8308-F5CF7756AE32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80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9CB88-9301-4B30-B3FA-DE8ADADF2FE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5C1FC-724A-44DF-8FF1-6FCAF5EFC2F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24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2C912B-44F9-4CDF-BFBE-7576642E3F35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095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0D7610-D166-4F89-8DF3-8861DD6AF9C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850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F28672-7ADD-491F-B515-76AD02E2784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47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F0EE-092C-4AA8-8F46-9FE3818BFAE9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09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CFA4B-A80C-4D71-A678-C2C008611E0E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34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3902076"/>
            <a:ext cx="4533900" cy="2949575"/>
            <a:chOff x="0" y="2458"/>
            <a:chExt cx="2142" cy="185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FFFFFF"/>
                </a:solidFill>
              </a:endParaRPr>
            </a:p>
          </p:txBody>
        </p:sp>
      </p:grpSp>
      <p:sp>
        <p:nvSpPr>
          <p:cNvPr id="410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86058EA-6F01-4190-BC42-260088E267E7}" type="slidenum">
              <a:rPr lang="en-GB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59627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88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304800" y="228600"/>
            <a:ext cx="11582400" cy="5943600"/>
            <a:chOff x="144" y="144"/>
            <a:chExt cx="5472" cy="3744"/>
          </a:xfrm>
        </p:grpSpPr>
        <p:sp>
          <p:nvSpPr>
            <p:cNvPr id="13315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16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srgbClr val="FFFFFF"/>
                </a:solidFill>
              </a:endParaRPr>
            </a:p>
          </p:txBody>
        </p:sp>
      </p:grpSp>
      <p:sp>
        <p:nvSpPr>
          <p:cNvPr id="1331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473075"/>
            <a:ext cx="10871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828800"/>
            <a:ext cx="10871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484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9945654-B3D6-4A38-BFC1-0B6A4D49B09B}" type="slidenum">
              <a:rPr lang="en-GB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52001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\\Rincewind.stoke6fc.internal\RMShared%20Documents\Samples%20Area\Philosophy\The%20X%20Files%20Theme%20-%20Jacks%20MIDI%20Music_files\rain_lin.jp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wlnet.rice.edu/~psyc351/Images/PencilInWater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1" y="1052514"/>
            <a:ext cx="8964613" cy="1944687"/>
          </a:xfrm>
          <a:solidFill>
            <a:srgbClr val="00B0F0"/>
          </a:solidFill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rgbClr val="002060"/>
                </a:solidFill>
              </a:rPr>
              <a:t>Welcome to Philosophy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87713" y="3429001"/>
            <a:ext cx="6400800" cy="1800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GB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4000" dirty="0"/>
              <a:t> What if </a:t>
            </a:r>
            <a:r>
              <a:rPr lang="en-GB" sz="4000" dirty="0" smtClean="0"/>
              <a:t>everything you know is wrong?</a:t>
            </a:r>
            <a:endParaRPr lang="en-GB" sz="4000" dirty="0"/>
          </a:p>
        </p:txBody>
      </p:sp>
      <p:pic>
        <p:nvPicPr>
          <p:cNvPr id="6150" name="rain_lin.jpg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3409950"/>
            <a:ext cx="5143500" cy="3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044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1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15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1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0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Representation of the Dev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838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1524000" y="5157788"/>
            <a:ext cx="9144000" cy="17002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4000" dirty="0" smtClean="0">
                <a:latin typeface="+mn-lt"/>
              </a:rPr>
              <a:t>3</a:t>
            </a:r>
            <a:r>
              <a:rPr lang="en-GB" sz="4000" dirty="0">
                <a:latin typeface="+mn-lt"/>
              </a:rPr>
              <a:t>.</a:t>
            </a:r>
            <a:r>
              <a:rPr lang="en-GB" sz="4000" dirty="0" smtClean="0">
                <a:latin typeface="+mn-lt"/>
              </a:rPr>
              <a:t> Descartes’ Deceiving Demon</a:t>
            </a:r>
            <a:endParaRPr lang="en-GB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4397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The Evil Demon explained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800" dirty="0" smtClean="0"/>
              <a:t>What if instead of a God, there is an evil demon in charge of the universe.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dirty="0" smtClean="0"/>
              <a:t>He is so evil (and </a:t>
            </a:r>
            <a:r>
              <a:rPr lang="en-GB" sz="2800" dirty="0" err="1" smtClean="0"/>
              <a:t>tricksy</a:t>
            </a:r>
            <a:r>
              <a:rPr lang="en-GB" sz="2800" dirty="0" smtClean="0"/>
              <a:t>) that he deceives me about everything. It makes me think that the world is real, that 2+3=5, that this body is mine etc.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dirty="0" smtClean="0"/>
              <a:t>This demon (who could exist!), dreams and my dodgy senses mean that I can never ever know anything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FFFF00"/>
                </a:solidFill>
              </a:rPr>
              <a:t>Are there </a:t>
            </a:r>
            <a:r>
              <a:rPr lang="en-US" sz="2800" dirty="0" smtClean="0">
                <a:solidFill>
                  <a:srgbClr val="FFFF00"/>
                </a:solidFill>
              </a:rPr>
              <a:t>statements </a:t>
            </a:r>
            <a:r>
              <a:rPr lang="en-US" sz="2800" dirty="0">
                <a:solidFill>
                  <a:srgbClr val="FFFF00"/>
                </a:solidFill>
              </a:rPr>
              <a:t>you need to cross out?</a:t>
            </a:r>
            <a:endParaRPr lang="en-GB" sz="2800" dirty="0">
              <a:solidFill>
                <a:srgbClr val="FFFF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GB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b="1" i="1" dirty="0" smtClean="0"/>
              <a:t>What knowledge do you have left? Descartes thinks it is possible to doubt everything. (Well almost…) </a:t>
            </a:r>
          </a:p>
        </p:txBody>
      </p:sp>
    </p:spTree>
    <p:extLst>
      <p:ext uri="{BB962C8B-B14F-4D97-AF65-F5344CB8AC3E}">
        <p14:creationId xmlns:p14="http://schemas.microsoft.com/office/powerpoint/2010/main" val="3811508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the good news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Here’s how he gets out of it…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0929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Escape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Even if I am being deceived, I have to exist in order to be deceived.</a:t>
            </a:r>
          </a:p>
          <a:p>
            <a:r>
              <a:rPr lang="en-GB" dirty="0"/>
              <a:t>Even if I doubt, doubt is a type of thought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‘I </a:t>
            </a:r>
            <a:r>
              <a:rPr lang="en-GB" dirty="0">
                <a:solidFill>
                  <a:srgbClr val="FFFF00"/>
                </a:solidFill>
              </a:rPr>
              <a:t>think therefore I </a:t>
            </a:r>
            <a:r>
              <a:rPr lang="en-GB" dirty="0" smtClean="0">
                <a:solidFill>
                  <a:srgbClr val="FFFF00"/>
                </a:solidFill>
              </a:rPr>
              <a:t>am’</a:t>
            </a:r>
            <a:endParaRPr lang="en-GB" dirty="0">
              <a:solidFill>
                <a:srgbClr val="FFFF00"/>
              </a:solidFill>
            </a:endParaRPr>
          </a:p>
          <a:p>
            <a:endParaRPr lang="en-GB" dirty="0"/>
          </a:p>
          <a:p>
            <a:r>
              <a:rPr lang="en-GB" dirty="0"/>
              <a:t>I KNOW that I currently </a:t>
            </a:r>
            <a:r>
              <a:rPr lang="en-GB" dirty="0" smtClean="0"/>
              <a:t>exist – not even the evil demon can trick me on this.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3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there’s more…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Descartes goes on to argue for the existence of the soul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2400" i="1" dirty="0" smtClean="0">
                <a:solidFill>
                  <a:srgbClr val="FFFF00"/>
                </a:solidFill>
              </a:rPr>
              <a:t>REMEMBER: If two things are the same they must be exactly the same; everything that you can say about one thing MUST be true of the other</a:t>
            </a:r>
          </a:p>
          <a:p>
            <a:pPr marL="0" indent="0">
              <a:buNone/>
            </a:pPr>
            <a:endParaRPr lang="en-GB" sz="2400" i="1" dirty="0" smtClean="0"/>
          </a:p>
          <a:p>
            <a:pPr marL="0" indent="0">
              <a:buNone/>
            </a:pPr>
            <a:r>
              <a:rPr lang="en-GB" dirty="0" smtClean="0"/>
              <a:t>R1: I can doubt whether my body exists</a:t>
            </a:r>
          </a:p>
          <a:p>
            <a:pPr marL="0" indent="0">
              <a:buNone/>
            </a:pPr>
            <a:r>
              <a:rPr lang="en-GB" dirty="0" smtClean="0"/>
              <a:t>R2: I cannot doubt that ‘I’ exist</a:t>
            </a:r>
          </a:p>
          <a:p>
            <a:pPr marL="0" indent="0">
              <a:buNone/>
            </a:pPr>
            <a:r>
              <a:rPr lang="en-GB" dirty="0" smtClean="0"/>
              <a:t>C: Therefore I am not just my body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255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Here’s an argument for God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R1: I have an idea of a perfect being – God</a:t>
            </a:r>
          </a:p>
          <a:p>
            <a:pPr marL="0" indent="0">
              <a:buNone/>
            </a:pPr>
            <a:r>
              <a:rPr lang="en-GB" dirty="0" smtClean="0"/>
              <a:t>R2: I am an imperfect being</a:t>
            </a:r>
          </a:p>
          <a:p>
            <a:pPr marL="0" indent="0">
              <a:buNone/>
            </a:pPr>
            <a:r>
              <a:rPr lang="en-GB" dirty="0" smtClean="0"/>
              <a:t>R3: An imperfect being cannot create the idea of perfection</a:t>
            </a:r>
          </a:p>
          <a:p>
            <a:pPr marL="0" indent="0">
              <a:buNone/>
            </a:pPr>
            <a:r>
              <a:rPr lang="en-GB" dirty="0" smtClean="0"/>
              <a:t>C: Therefore the idea of God can only be in our minds because God has put it there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1422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Here’s another argument for God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R1: God, if he exists, is defined as a perfect being</a:t>
            </a:r>
          </a:p>
          <a:p>
            <a:pPr marL="0" indent="0">
              <a:buNone/>
            </a:pPr>
            <a:r>
              <a:rPr lang="en-GB" dirty="0" smtClean="0"/>
              <a:t>R2: A perfect being must be perfect in every way that it is possible to be perfect.</a:t>
            </a:r>
          </a:p>
          <a:p>
            <a:pPr marL="0" indent="0">
              <a:buNone/>
            </a:pPr>
            <a:r>
              <a:rPr lang="en-GB" dirty="0" smtClean="0"/>
              <a:t>R3: Existence is one of these perfections</a:t>
            </a:r>
          </a:p>
          <a:p>
            <a:pPr marL="0" indent="0">
              <a:buNone/>
            </a:pPr>
            <a:r>
              <a:rPr lang="en-GB" dirty="0" smtClean="0"/>
              <a:t>C: Therefore God has to exist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5443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Introducing RS &amp; Philosophy </a:t>
            </a:r>
            <a:br>
              <a:rPr lang="en-GB" dirty="0" smtClean="0"/>
            </a:br>
            <a:r>
              <a:rPr lang="en-GB" dirty="0" smtClean="0"/>
              <a:t>at A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Religious Studies </a:t>
            </a:r>
          </a:p>
          <a:p>
            <a:r>
              <a:rPr lang="en-GB" dirty="0" smtClean="0"/>
              <a:t>Philosophy of Religion, Ethics and Developments in Christian Thought</a:t>
            </a:r>
          </a:p>
          <a:p>
            <a:r>
              <a:rPr lang="en-GB" dirty="0" smtClean="0"/>
              <a:t>100% Pass rates, good levels of high grades</a:t>
            </a:r>
          </a:p>
          <a:p>
            <a:r>
              <a:rPr lang="en-GB" dirty="0" smtClean="0"/>
              <a:t>Taught by senior examiner/authors</a:t>
            </a:r>
          </a:p>
          <a:p>
            <a:r>
              <a:rPr lang="en-GB" dirty="0" smtClean="0"/>
              <a:t>Very high student satisfaction scores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Philosophy</a:t>
            </a:r>
          </a:p>
          <a:p>
            <a:r>
              <a:rPr lang="en-GB" dirty="0" smtClean="0"/>
              <a:t>Questions about Knowledge, the Mind, Ethics and God</a:t>
            </a:r>
          </a:p>
          <a:p>
            <a:r>
              <a:rPr lang="en-GB" dirty="0" smtClean="0"/>
              <a:t>100% pass rates</a:t>
            </a:r>
          </a:p>
          <a:p>
            <a:r>
              <a:rPr lang="en-GB" dirty="0" smtClean="0"/>
              <a:t>Very high student satisfaction scores</a:t>
            </a:r>
          </a:p>
          <a:p>
            <a:r>
              <a:rPr lang="en-GB" dirty="0" smtClean="0"/>
              <a:t>Great links with universities and outside speakers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808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210300" y="1828800"/>
            <a:ext cx="5168900" cy="440848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700" dirty="0" smtClean="0"/>
              <a:t>Please write down 3 things that you are confident that you know are true. </a:t>
            </a:r>
            <a:r>
              <a:rPr lang="en-GB" sz="2700" dirty="0" err="1" smtClean="0"/>
              <a:t>Eg</a:t>
            </a:r>
            <a:r>
              <a:rPr lang="en-GB" sz="2700" dirty="0" smtClean="0"/>
              <a:t>) things </a:t>
            </a:r>
            <a:r>
              <a:rPr lang="en-GB" sz="2700" dirty="0"/>
              <a:t>you learned in history, maths, science, facts about </a:t>
            </a:r>
            <a:r>
              <a:rPr lang="en-GB" sz="2700" dirty="0" smtClean="0"/>
              <a:t>school, </a:t>
            </a:r>
            <a:r>
              <a:rPr lang="en-GB" sz="2700" dirty="0"/>
              <a:t>your family etc.)</a:t>
            </a:r>
          </a:p>
          <a:p>
            <a:pPr>
              <a:lnSpc>
                <a:spcPct val="90000"/>
              </a:lnSpc>
            </a:pPr>
            <a:endParaRPr lang="en-GB" sz="2700" dirty="0"/>
          </a:p>
        </p:txBody>
      </p:sp>
      <p:pic>
        <p:nvPicPr>
          <p:cNvPr id="8198" name="Picture 6" descr="j029912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7963" y="1700213"/>
            <a:ext cx="2546350" cy="4176712"/>
          </a:xfrm>
        </p:spPr>
      </p:pic>
    </p:spTree>
    <p:extLst>
      <p:ext uri="{BB962C8B-B14F-4D97-AF65-F5344CB8AC3E}">
        <p14:creationId xmlns:p14="http://schemas.microsoft.com/office/powerpoint/2010/main" val="357153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609600"/>
            <a:ext cx="8915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>
                <a:solidFill>
                  <a:srgbClr val="DDDDDD"/>
                </a:solidFill>
              </a:rPr>
              <a:t>Descartes’ Meditations</a:t>
            </a:r>
            <a:endParaRPr lang="en-US" smtClean="0">
              <a:solidFill>
                <a:srgbClr val="DDDDDD"/>
              </a:solidFill>
            </a:endParaRPr>
          </a:p>
        </p:txBody>
      </p:sp>
      <p:pic>
        <p:nvPicPr>
          <p:cNvPr id="10243" name="Picture 3" descr="desM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725" y="3583708"/>
            <a:ext cx="1999366" cy="3089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 descr="descartes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624" y="3583708"/>
            <a:ext cx="3232063" cy="327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74618" y="2087418"/>
            <a:ext cx="8248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1641 French Philosopher Rene Descartes sets out to establish what he can know.</a:t>
            </a:r>
          </a:p>
          <a:p>
            <a:r>
              <a:rPr lang="en-US" sz="2000" dirty="0" smtClean="0"/>
              <a:t>Yet oddly enough – his first step is to show what you can’t know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396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1273" y="1524000"/>
            <a:ext cx="10344727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Descartes decided that he can only accept things as knowledge if he is absolutely 100% certain of that fact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He raises 3 possible reasons to doubt many of the things that we might think are true. Perhaps everything he had ever been told was wrong…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8458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/>
              <a:t>Descartes’  Doubts</a:t>
            </a:r>
          </a:p>
        </p:txBody>
      </p:sp>
    </p:spTree>
    <p:extLst>
      <p:ext uri="{BB962C8B-B14F-4D97-AF65-F5344CB8AC3E}">
        <p14:creationId xmlns:p14="http://schemas.microsoft.com/office/powerpoint/2010/main" val="141177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4" y="228600"/>
            <a:ext cx="8459787" cy="838200"/>
          </a:xfrm>
        </p:spPr>
        <p:txBody>
          <a:bodyPr/>
          <a:lstStyle/>
          <a:p>
            <a:r>
              <a:rPr lang="en-GB" dirty="0" smtClean="0"/>
              <a:t>1. The argument from senses</a:t>
            </a:r>
            <a:endParaRPr lang="en-GB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773238"/>
            <a:ext cx="4572000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700"/>
              <a:t>In the past our senses have </a:t>
            </a:r>
            <a:r>
              <a:rPr lang="en-GB" sz="2700" b="1" u="sng"/>
              <a:t>sometimes</a:t>
            </a:r>
            <a:r>
              <a:rPr lang="en-GB" sz="2700"/>
              <a:t> deceived us (the bent stick in water) </a:t>
            </a:r>
          </a:p>
          <a:p>
            <a:pPr>
              <a:lnSpc>
                <a:spcPct val="90000"/>
              </a:lnSpc>
            </a:pPr>
            <a:endParaRPr lang="en-GB" sz="2700"/>
          </a:p>
          <a:p>
            <a:pPr>
              <a:lnSpc>
                <a:spcPct val="90000"/>
              </a:lnSpc>
            </a:pPr>
            <a:r>
              <a:rPr lang="en-GB" sz="2700"/>
              <a:t>So it is just </a:t>
            </a:r>
            <a:r>
              <a:rPr lang="en-GB" sz="2700" b="1" u="sng"/>
              <a:t>possible </a:t>
            </a:r>
            <a:r>
              <a:rPr lang="en-GB" sz="2700"/>
              <a:t>that they are </a:t>
            </a:r>
            <a:r>
              <a:rPr lang="en-GB" sz="2700" b="1" u="sng"/>
              <a:t>always </a:t>
            </a:r>
            <a:r>
              <a:rPr lang="en-GB" sz="2700"/>
              <a:t>deceiving us</a:t>
            </a:r>
          </a:p>
          <a:p>
            <a:pPr>
              <a:lnSpc>
                <a:spcPct val="90000"/>
              </a:lnSpc>
            </a:pPr>
            <a:r>
              <a:rPr lang="en-GB" sz="2700"/>
              <a:t>NOW we have to reject anything that comes form our senses</a:t>
            </a:r>
          </a:p>
        </p:txBody>
      </p:sp>
      <p:pic>
        <p:nvPicPr>
          <p:cNvPr id="18436" name="Picture 4" descr="PencilInWater">
            <a:hlinkClick r:id="rId3"/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13525" y="1752600"/>
            <a:ext cx="3460750" cy="46482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996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>
                <a:solidFill>
                  <a:srgbClr val="FFFF00"/>
                </a:solidFill>
              </a:rPr>
              <a:t>IDEA 1: I can’t trust my senses. (after all they have let me down in the </a:t>
            </a:r>
            <a:r>
              <a:rPr lang="en-US" b="1" dirty="0" smtClean="0">
                <a:solidFill>
                  <a:srgbClr val="FFFF00"/>
                </a:solidFill>
              </a:rPr>
              <a:t>past)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b="1" dirty="0"/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en-US" b="1" i="1" dirty="0">
                <a:solidFill>
                  <a:schemeClr val="tx2"/>
                </a:solidFill>
                <a:effectLst/>
              </a:rPr>
              <a:t>Discuss: When do your senses let you down? Is he right that we should never trust them? Does everything come from our senses?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Does everyone see the same blue? Who is right?</a:t>
            </a:r>
          </a:p>
          <a:p>
            <a:r>
              <a:rPr lang="en-US" dirty="0" smtClean="0"/>
              <a:t>Who hears correctly – you or your dog? </a:t>
            </a:r>
          </a:p>
          <a:p>
            <a:r>
              <a:rPr lang="en-US" dirty="0" smtClean="0"/>
              <a:t>Do people get shorter as they walk away?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FF00"/>
                </a:solidFill>
              </a:rPr>
              <a:t>Are there statements you need to cross out?</a:t>
            </a: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961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228600"/>
            <a:ext cx="8748712" cy="838200"/>
          </a:xfrm>
        </p:spPr>
        <p:txBody>
          <a:bodyPr/>
          <a:lstStyle/>
          <a:p>
            <a:r>
              <a:rPr lang="en-GB"/>
              <a:t>2</a:t>
            </a:r>
            <a:r>
              <a:rPr lang="en-GB" baseline="30000"/>
              <a:t>nd</a:t>
            </a:r>
            <a:r>
              <a:rPr lang="en-GB"/>
              <a:t> The Argument from Dreaming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37309" y="1274618"/>
            <a:ext cx="6144491" cy="5583383"/>
          </a:xfrm>
        </p:spPr>
        <p:txBody>
          <a:bodyPr/>
          <a:lstStyle/>
          <a:p>
            <a:r>
              <a:rPr lang="en-GB" sz="2700" dirty="0"/>
              <a:t>It is possible to have a dream that is so vivid and lifelike that one is completely taken in by it at the time.</a:t>
            </a:r>
          </a:p>
          <a:p>
            <a:r>
              <a:rPr lang="en-GB" sz="2700" dirty="0"/>
              <a:t>So it is just possible that my present experience (indeed all of them) is just a vivid dream</a:t>
            </a:r>
          </a:p>
          <a:p>
            <a:r>
              <a:rPr lang="en-GB" sz="2700" dirty="0"/>
              <a:t>CAN ANYTHING survive this second wave of doubt</a:t>
            </a:r>
            <a:r>
              <a:rPr lang="en-GB" sz="2700" dirty="0" smtClean="0"/>
              <a:t>?</a:t>
            </a:r>
          </a:p>
          <a:p>
            <a:r>
              <a:rPr lang="en-US" sz="2700" dirty="0" smtClean="0"/>
              <a:t>This particularly affects those ideas which come from memory</a:t>
            </a:r>
          </a:p>
          <a:p>
            <a:r>
              <a:rPr lang="en-US" sz="2700" dirty="0">
                <a:solidFill>
                  <a:srgbClr val="FFFF00"/>
                </a:solidFill>
              </a:rPr>
              <a:t>Are there </a:t>
            </a:r>
            <a:r>
              <a:rPr lang="en-US" sz="2700" dirty="0" smtClean="0">
                <a:solidFill>
                  <a:srgbClr val="FFFF00"/>
                </a:solidFill>
              </a:rPr>
              <a:t>statements </a:t>
            </a:r>
            <a:r>
              <a:rPr lang="en-US" sz="2700" dirty="0">
                <a:solidFill>
                  <a:srgbClr val="FFFF00"/>
                </a:solidFill>
              </a:rPr>
              <a:t>you need to cross out?</a:t>
            </a:r>
          </a:p>
          <a:p>
            <a:endParaRPr lang="en-GB" sz="2700" dirty="0"/>
          </a:p>
          <a:p>
            <a:endParaRPr lang="en-GB" sz="2700" dirty="0"/>
          </a:p>
          <a:p>
            <a:pPr>
              <a:buFont typeface="Wingdings" panose="05000000000000000000" pitchFamily="2" charset="2"/>
              <a:buNone/>
            </a:pPr>
            <a:endParaRPr lang="en-GB" sz="2700" dirty="0"/>
          </a:p>
        </p:txBody>
      </p:sp>
      <p:pic>
        <p:nvPicPr>
          <p:cNvPr id="21508" name="Picture 4" descr="Adult Guidance Service - Man Dreamin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32608" y="1390073"/>
            <a:ext cx="3106447" cy="39352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382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dreamwor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7" y="1413164"/>
            <a:ext cx="7678311" cy="4913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Matrix Trilogy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97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left?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Philosophers divide knowledge into </a:t>
            </a:r>
            <a:r>
              <a:rPr lang="en-US" b="1" dirty="0" smtClean="0">
                <a:solidFill>
                  <a:srgbClr val="FFFF00"/>
                </a:solidFill>
              </a:rPr>
              <a:t>A Priori </a:t>
            </a:r>
            <a:r>
              <a:rPr lang="en-US" dirty="0" smtClean="0"/>
              <a:t>(we can know this without senses/experience) and </a:t>
            </a:r>
            <a:r>
              <a:rPr lang="en-US" b="1" dirty="0" smtClean="0">
                <a:solidFill>
                  <a:srgbClr val="FFFF00"/>
                </a:solidFill>
              </a:rPr>
              <a:t>A Posteriori </a:t>
            </a:r>
            <a:r>
              <a:rPr lang="en-US" dirty="0" smtClean="0"/>
              <a:t>(we have to use the senses to know this)</a:t>
            </a:r>
          </a:p>
          <a:p>
            <a:r>
              <a:rPr lang="en-US" dirty="0" smtClean="0"/>
              <a:t>So A Priori (</a:t>
            </a:r>
            <a:r>
              <a:rPr lang="en-US" dirty="0" err="1" smtClean="0"/>
              <a:t>Maths</a:t>
            </a:r>
            <a:r>
              <a:rPr lang="en-US" dirty="0" smtClean="0"/>
              <a:t>) and A Posteriori (Science)</a:t>
            </a:r>
          </a:p>
          <a:p>
            <a:r>
              <a:rPr lang="en-US" i="1" dirty="0" smtClean="0"/>
              <a:t>Have we got this? Can we write one example of each?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It might look as if the A Priori is safe but Descartes has a 3</a:t>
            </a:r>
            <a:r>
              <a:rPr lang="en-US" baseline="30000" dirty="0" smtClean="0"/>
              <a:t>rd</a:t>
            </a:r>
            <a:r>
              <a:rPr lang="en-US" dirty="0" smtClean="0"/>
              <a:t> wave in mind. This might be scary…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041760"/>
      </p:ext>
    </p:extLst>
  </p:cSld>
  <p:clrMapOvr>
    <a:masterClrMapping/>
  </p:clrMapOvr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fined">
  <a:themeElements>
    <a:clrScheme name="Refined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fin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847</Words>
  <Application>Microsoft Office PowerPoint</Application>
  <PresentationFormat>Widescreen</PresentationFormat>
  <Paragraphs>88</Paragraphs>
  <Slides>17</Slides>
  <Notes>4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Orbit</vt:lpstr>
      <vt:lpstr>Refined</vt:lpstr>
      <vt:lpstr>Welcome to Philosophy</vt:lpstr>
      <vt:lpstr>Starter</vt:lpstr>
      <vt:lpstr>Descartes’ Meditations</vt:lpstr>
      <vt:lpstr>Descartes’  Doubts</vt:lpstr>
      <vt:lpstr>1. The argument from senses</vt:lpstr>
      <vt:lpstr>PowerPoint Presentation</vt:lpstr>
      <vt:lpstr>2nd The Argument from Dreaming</vt:lpstr>
      <vt:lpstr>From the Matrix Trilogy</vt:lpstr>
      <vt:lpstr>What is left? </vt:lpstr>
      <vt:lpstr>PowerPoint Presentation</vt:lpstr>
      <vt:lpstr>The Evil Demon explained</vt:lpstr>
      <vt:lpstr>Now the good news</vt:lpstr>
      <vt:lpstr>The Escape</vt:lpstr>
      <vt:lpstr>But there’s more…</vt:lpstr>
      <vt:lpstr>Here’s an argument for God</vt:lpstr>
      <vt:lpstr>Here’s another argument for God</vt:lpstr>
      <vt:lpstr>Introducing RS &amp; Philosophy  at A Level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Eyre</dc:creator>
  <cp:lastModifiedBy>Chris Eyre (CRE)</cp:lastModifiedBy>
  <cp:revision>16</cp:revision>
  <dcterms:created xsi:type="dcterms:W3CDTF">2016-07-08T08:45:56Z</dcterms:created>
  <dcterms:modified xsi:type="dcterms:W3CDTF">2021-11-24T19:07:18Z</dcterms:modified>
</cp:coreProperties>
</file>