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3"/>
  </p:notesMasterIdLst>
  <p:sldIdLst>
    <p:sldId id="256" r:id="rId2"/>
    <p:sldId id="261" r:id="rId3"/>
    <p:sldId id="262" r:id="rId4"/>
    <p:sldId id="286" r:id="rId5"/>
    <p:sldId id="287" r:id="rId6"/>
    <p:sldId id="263" r:id="rId7"/>
    <p:sldId id="264" r:id="rId8"/>
    <p:sldId id="265" r:id="rId9"/>
    <p:sldId id="266" r:id="rId10"/>
    <p:sldId id="268" r:id="rId11"/>
    <p:sldId id="269" r:id="rId12"/>
  </p:sldIdLst>
  <p:sldSz cx="9144000" cy="5143500" type="screen16x9"/>
  <p:notesSz cx="6858000" cy="9144000"/>
  <p:embeddedFontLst>
    <p:embeddedFont>
      <p:font typeface="Roboto" panose="020B0604020202020204"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20" y="5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40b7301d05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40b7301d0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40b7301d05_1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40b7301d05_1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40b7301d05_1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40b7301d05_1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40b7301d05_1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40b7301d05_1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40b7301d05_1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40b7301d05_1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40b7301d05_1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40b7301d05_1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40b7301d05_1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40b7301d05_1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40b7301d05_1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40b7301d05_1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8246400" y="4245875"/>
            <a:ext cx="897600" cy="897600"/>
          </a:xfrm>
          <a:prstGeom prst="round1Rect">
            <a:avLst>
              <a:gd name="adj" fmla="val 16667"/>
            </a:avLst>
          </a:prstGeom>
          <a:solidFill>
            <a:schemeClr val="lt1">
              <a:alpha val="6808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3" name="Google Shape;13;p2"/>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4" name="Google Shape;14;p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p11"/>
          <p:cNvSpPr txBox="1">
            <a:spLocks noGrp="1"/>
          </p:cNvSpPr>
          <p:nvPr>
            <p:ph type="title" hasCustomPrompt="1"/>
          </p:nvPr>
        </p:nvSpPr>
        <p:spPr>
          <a:xfrm>
            <a:off x="475500" y="1258525"/>
            <a:ext cx="8222100" cy="19635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a:spLocks noGrp="1"/>
          </p:cNvSpPr>
          <p:nvPr>
            <p:ph type="body" idx="1"/>
          </p:nvPr>
        </p:nvSpPr>
        <p:spPr>
          <a:xfrm>
            <a:off x="475500" y="3304625"/>
            <a:ext cx="82221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60" name="Google Shape;60;p11"/>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p1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7" name="Google Shape;17;p3"/>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2" name="Google Shape;22;p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8" name="Google Shape;28;p5"/>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Google Shape;29;p5"/>
          <p:cNvSpPr txBox="1">
            <a:spLocks noGrp="1"/>
          </p:cNvSpPr>
          <p:nvPr>
            <p:ph type="body" idx="2"/>
          </p:nvPr>
        </p:nvSpPr>
        <p:spPr>
          <a:xfrm>
            <a:off x="4694250" y="1919075"/>
            <a:ext cx="3999900" cy="271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0" name="Google Shape;30;p5"/>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p:nvPr/>
        </p:nvSpPr>
        <p:spPr>
          <a:xfrm rot="10800000" flipH="1">
            <a:off x="0" y="656400"/>
            <a:ext cx="9144000" cy="448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35" name="Google Shape;35;p6"/>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txBox="1"/>
          <p:nvPr/>
        </p:nvSpPr>
        <p:spPr>
          <a:xfrm rot="10800000" flipH="1">
            <a:off x="3276600" y="25"/>
            <a:ext cx="58674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7"/>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lt1"/>
              </a:buClr>
              <a:buSzPts val="1200"/>
              <a:buChar char="●"/>
              <a:defRPr sz="1200">
                <a:solidFill>
                  <a:schemeClr val="lt1"/>
                </a:solidFill>
              </a:defRPr>
            </a:lvl1pPr>
            <a:lvl2pPr marL="914400" lvl="1" indent="-304800">
              <a:spcBef>
                <a:spcPts val="1600"/>
              </a:spcBef>
              <a:spcAft>
                <a:spcPts val="0"/>
              </a:spcAft>
              <a:buClr>
                <a:schemeClr val="lt1"/>
              </a:buClr>
              <a:buSzPts val="1200"/>
              <a:buChar char="○"/>
              <a:defRPr sz="1200">
                <a:solidFill>
                  <a:schemeClr val="lt1"/>
                </a:solidFill>
              </a:defRPr>
            </a:lvl2pPr>
            <a:lvl3pPr marL="1371600" lvl="2" indent="-304800">
              <a:spcBef>
                <a:spcPts val="1600"/>
              </a:spcBef>
              <a:spcAft>
                <a:spcPts val="0"/>
              </a:spcAft>
              <a:buClr>
                <a:schemeClr val="lt1"/>
              </a:buClr>
              <a:buSzPts val="1200"/>
              <a:buChar char="■"/>
              <a:defRPr sz="1200">
                <a:solidFill>
                  <a:schemeClr val="lt1"/>
                </a:solidFill>
              </a:defRPr>
            </a:lvl3pPr>
            <a:lvl4pPr marL="1828800" lvl="3" indent="-304800">
              <a:spcBef>
                <a:spcPts val="1600"/>
              </a:spcBef>
              <a:spcAft>
                <a:spcPts val="0"/>
              </a:spcAft>
              <a:buClr>
                <a:schemeClr val="lt1"/>
              </a:buClr>
              <a:buSzPts val="1200"/>
              <a:buChar char="●"/>
              <a:defRPr sz="1200">
                <a:solidFill>
                  <a:schemeClr val="lt1"/>
                </a:solidFill>
              </a:defRPr>
            </a:lvl4pPr>
            <a:lvl5pPr marL="2286000" lvl="4" indent="-304800">
              <a:spcBef>
                <a:spcPts val="1600"/>
              </a:spcBef>
              <a:spcAft>
                <a:spcPts val="0"/>
              </a:spcAft>
              <a:buClr>
                <a:schemeClr val="lt1"/>
              </a:buClr>
              <a:buSzPts val="1200"/>
              <a:buChar char="○"/>
              <a:defRPr sz="1200">
                <a:solidFill>
                  <a:schemeClr val="lt1"/>
                </a:solidFill>
              </a:defRPr>
            </a:lvl5pPr>
            <a:lvl6pPr marL="2743200" lvl="5" indent="-304800">
              <a:spcBef>
                <a:spcPts val="1600"/>
              </a:spcBef>
              <a:spcAft>
                <a:spcPts val="0"/>
              </a:spcAft>
              <a:buClr>
                <a:schemeClr val="lt1"/>
              </a:buClr>
              <a:buSzPts val="1200"/>
              <a:buChar char="■"/>
              <a:defRPr sz="1200">
                <a:solidFill>
                  <a:schemeClr val="lt1"/>
                </a:solidFill>
              </a:defRPr>
            </a:lvl6pPr>
            <a:lvl7pPr marL="3200400" lvl="6" indent="-304800">
              <a:spcBef>
                <a:spcPts val="1600"/>
              </a:spcBef>
              <a:spcAft>
                <a:spcPts val="0"/>
              </a:spcAft>
              <a:buClr>
                <a:schemeClr val="lt1"/>
              </a:buClr>
              <a:buSzPts val="1200"/>
              <a:buChar char="●"/>
              <a:defRPr sz="1200">
                <a:solidFill>
                  <a:schemeClr val="lt1"/>
                </a:solidFill>
              </a:defRPr>
            </a:lvl7pPr>
            <a:lvl8pPr marL="3657600" lvl="7" indent="-304800">
              <a:spcBef>
                <a:spcPts val="1600"/>
              </a:spcBef>
              <a:spcAft>
                <a:spcPts val="0"/>
              </a:spcAft>
              <a:buClr>
                <a:schemeClr val="lt1"/>
              </a:buClr>
              <a:buSzPts val="1200"/>
              <a:buChar char="○"/>
              <a:defRPr sz="1200">
                <a:solidFill>
                  <a:schemeClr val="lt1"/>
                </a:solidFill>
              </a:defRPr>
            </a:lvl8pPr>
            <a:lvl9pPr marL="4114800" lvl="8" indent="-304800">
              <a:spcBef>
                <a:spcPts val="1600"/>
              </a:spcBef>
              <a:spcAft>
                <a:spcPts val="1600"/>
              </a:spcAft>
              <a:buClr>
                <a:schemeClr val="lt1"/>
              </a:buClr>
              <a:buSzPts val="1200"/>
              <a:buChar char="■"/>
              <a:defRPr sz="1200">
                <a:solidFill>
                  <a:schemeClr val="lt1"/>
                </a:solidFill>
              </a:defRPr>
            </a:lvl9pPr>
          </a:lstStyle>
          <a:p>
            <a:endParaRPr/>
          </a:p>
        </p:txBody>
      </p:sp>
      <p:sp>
        <p:nvSpPr>
          <p:cNvPr id="41" name="Google Shape;41;p7"/>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488250"/>
            <a:ext cx="62271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44" name="Google Shape;44;p8"/>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a:endParaRPr/>
          </a:p>
        </p:txBody>
      </p:sp>
      <p:sp>
        <p:nvSpPr>
          <p:cNvPr id="49" name="Google Shape;49;p9"/>
          <p:cNvSpPr txBox="1">
            <a:spLocks noGrp="1"/>
          </p:cNvSpPr>
          <p:nvPr>
            <p:ph type="subTitle" idx="1"/>
          </p:nvPr>
        </p:nvSpPr>
        <p:spPr>
          <a:xfrm>
            <a:off x="265500" y="2779467"/>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9144000" cy="4695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0"/>
          <p:cNvSpPr/>
          <p:nvPr/>
        </p:nvSpPr>
        <p:spPr>
          <a:xfrm rot="10800000" flipH="1">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0"/>
          <p:cNvSpPr txBox="1">
            <a:spLocks noGrp="1"/>
          </p:cNvSpPr>
          <p:nvPr>
            <p:ph type="body" idx="1"/>
          </p:nvPr>
        </p:nvSpPr>
        <p:spPr>
          <a:xfrm>
            <a:off x="57150" y="4696825"/>
            <a:ext cx="8382000" cy="4467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10"/>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471900" y="1919075"/>
            <a:ext cx="8222100" cy="2710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3"/>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smtClean="0"/>
              <a:t>Thinking Skills</a:t>
            </a:r>
            <a:endParaRPr dirty="0"/>
          </a:p>
        </p:txBody>
      </p:sp>
      <p:sp>
        <p:nvSpPr>
          <p:cNvPr id="68" name="Google Shape;68;p13"/>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smtClean="0"/>
              <a:t>Session 1 : Recognising and Understanding arguments</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Inductive Arguments</a:t>
            </a:r>
            <a:endParaRPr/>
          </a:p>
        </p:txBody>
      </p:sp>
      <p:sp>
        <p:nvSpPr>
          <p:cNvPr id="142" name="Google Shape;142;p25"/>
          <p:cNvSpPr txBox="1">
            <a:spLocks noGrp="1"/>
          </p:cNvSpPr>
          <p:nvPr>
            <p:ph type="body" idx="1"/>
          </p:nvPr>
        </p:nvSpPr>
        <p:spPr>
          <a:xfrm>
            <a:off x="359500" y="1919075"/>
            <a:ext cx="8334600" cy="2957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solidFill>
                  <a:srgbClr val="000000"/>
                </a:solidFill>
              </a:rPr>
              <a:t>Inductive arguments do not offer proof. How good the argument is depends on how strongly the reasons support the conclusion</a:t>
            </a:r>
            <a:endParaRPr>
              <a:solidFill>
                <a:srgbClr val="000000"/>
              </a:solidFill>
            </a:endParaRPr>
          </a:p>
          <a:p>
            <a:pPr marL="0" lvl="0" indent="0" algn="l" rtl="0">
              <a:spcBef>
                <a:spcPts val="1600"/>
              </a:spcBef>
              <a:spcAft>
                <a:spcPts val="0"/>
              </a:spcAft>
              <a:buNone/>
            </a:pPr>
            <a:r>
              <a:rPr lang="en-GB">
                <a:solidFill>
                  <a:srgbClr val="000000"/>
                </a:solidFill>
              </a:rPr>
              <a:t>We need to ask ourselves </a:t>
            </a:r>
            <a:endParaRPr>
              <a:solidFill>
                <a:srgbClr val="000000"/>
              </a:solidFill>
            </a:endParaRPr>
          </a:p>
          <a:p>
            <a:pPr marL="457200" lvl="0" indent="-342900" algn="l" rtl="0">
              <a:spcBef>
                <a:spcPts val="1600"/>
              </a:spcBef>
              <a:spcAft>
                <a:spcPts val="0"/>
              </a:spcAft>
              <a:buClr>
                <a:srgbClr val="000000"/>
              </a:buClr>
              <a:buSzPts val="1800"/>
              <a:buAutoNum type="arabicPeriod"/>
            </a:pPr>
            <a:r>
              <a:rPr lang="en-GB">
                <a:solidFill>
                  <a:srgbClr val="000000"/>
                </a:solidFill>
              </a:rPr>
              <a:t>Do the reasons actually make the conclusion more probable?</a:t>
            </a:r>
            <a:endParaRPr>
              <a:solidFill>
                <a:srgbClr val="000000"/>
              </a:solidFill>
            </a:endParaRPr>
          </a:p>
          <a:p>
            <a:pPr marL="457200" lvl="0" indent="-342900" algn="l" rtl="0">
              <a:spcBef>
                <a:spcPts val="0"/>
              </a:spcBef>
              <a:spcAft>
                <a:spcPts val="0"/>
              </a:spcAft>
              <a:buClr>
                <a:srgbClr val="000000"/>
              </a:buClr>
              <a:buSzPts val="1800"/>
              <a:buAutoNum type="arabicPeriod"/>
            </a:pPr>
            <a:r>
              <a:rPr lang="en-GB">
                <a:solidFill>
                  <a:srgbClr val="000000"/>
                </a:solidFill>
              </a:rPr>
              <a:t>Are each of the reasons true or false?</a:t>
            </a:r>
            <a:endParaRPr>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6"/>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Example</a:t>
            </a:r>
            <a:endParaRPr/>
          </a:p>
        </p:txBody>
      </p:sp>
      <p:sp>
        <p:nvSpPr>
          <p:cNvPr id="148" name="Google Shape;148;p26"/>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solidFill>
                  <a:srgbClr val="000000"/>
                </a:solidFill>
              </a:rPr>
              <a:t>Students should be paid to attend college. Student attendance would be improved and improved attendance leads to better results</a:t>
            </a:r>
            <a:endParaRPr>
              <a:solidFill>
                <a:srgbClr val="000000"/>
              </a:solidFill>
            </a:endParaRPr>
          </a:p>
          <a:p>
            <a:pPr marL="0" lvl="0" indent="0" algn="l" rtl="0">
              <a:spcBef>
                <a:spcPts val="1600"/>
              </a:spcBef>
              <a:spcAft>
                <a:spcPts val="1600"/>
              </a:spcAft>
              <a:buNone/>
            </a:pPr>
            <a:r>
              <a:rPr lang="en-GB">
                <a:solidFill>
                  <a:srgbClr val="000000"/>
                </a:solidFill>
              </a:rPr>
              <a:t>In Pairs: How good is that argument?</a:t>
            </a:r>
            <a:endParaRPr>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8"/>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What is an argument?</a:t>
            </a:r>
            <a:endParaRPr/>
          </a:p>
        </p:txBody>
      </p:sp>
      <p:sp>
        <p:nvSpPr>
          <p:cNvPr id="98" name="Google Shape;98;p18"/>
          <p:cNvSpPr txBox="1">
            <a:spLocks noGrp="1"/>
          </p:cNvSpPr>
          <p:nvPr>
            <p:ph type="body" idx="1"/>
          </p:nvPr>
        </p:nvSpPr>
        <p:spPr>
          <a:xfrm>
            <a:off x="471900" y="1919075"/>
            <a:ext cx="7943554" cy="2710200"/>
          </a:xfrm>
          <a:prstGeom prst="rect">
            <a:avLst/>
          </a:prstGeom>
        </p:spPr>
        <p:txBody>
          <a:bodyPr spcFirstLastPara="1" wrap="square" lIns="91425" tIns="91425" rIns="91425" bIns="91425" anchor="t" anchorCtr="0">
            <a:noAutofit/>
          </a:bodyPr>
          <a:lstStyle/>
          <a:p>
            <a:pPr marL="0" lvl="0" indent="0" algn="l" rtl="0">
              <a:lnSpc>
                <a:spcPct val="120000"/>
              </a:lnSpc>
              <a:spcBef>
                <a:spcPts val="0"/>
              </a:spcBef>
              <a:spcAft>
                <a:spcPts val="0"/>
              </a:spcAft>
              <a:buNone/>
            </a:pPr>
            <a:r>
              <a:rPr lang="en-GB" sz="2400" dirty="0" smtClean="0">
                <a:solidFill>
                  <a:srgbClr val="000000"/>
                </a:solidFill>
                <a:latin typeface="Arial"/>
                <a:ea typeface="Arial"/>
                <a:cs typeface="Arial"/>
                <a:sym typeface="Arial"/>
              </a:rPr>
              <a:t>In many Humanities based subjects, including Philosophy, the answers to the big questions are disputed. In searching for those answers philosophers present arguments to establish their positions. </a:t>
            </a:r>
          </a:p>
          <a:p>
            <a:pPr marL="0" lvl="0" indent="0" algn="l" rtl="0">
              <a:lnSpc>
                <a:spcPct val="120000"/>
              </a:lnSpc>
              <a:spcBef>
                <a:spcPts val="0"/>
              </a:spcBef>
              <a:spcAft>
                <a:spcPts val="0"/>
              </a:spcAft>
              <a:buNone/>
            </a:pPr>
            <a:r>
              <a:rPr lang="en-GB" sz="2400" dirty="0" smtClean="0">
                <a:solidFill>
                  <a:srgbClr val="000000"/>
                </a:solidFill>
                <a:latin typeface="Arial"/>
                <a:ea typeface="Arial"/>
                <a:cs typeface="Arial"/>
                <a:sym typeface="Arial"/>
              </a:rPr>
              <a:t>So </a:t>
            </a:r>
            <a:r>
              <a:rPr lang="en-GB" sz="2400" dirty="0">
                <a:solidFill>
                  <a:srgbClr val="000000"/>
                </a:solidFill>
                <a:latin typeface="Arial"/>
                <a:ea typeface="Arial"/>
                <a:cs typeface="Arial"/>
                <a:sym typeface="Arial"/>
              </a:rPr>
              <a:t>what </a:t>
            </a:r>
            <a:r>
              <a:rPr lang="en-GB" sz="2400" dirty="0" smtClean="0">
                <a:solidFill>
                  <a:srgbClr val="000000"/>
                </a:solidFill>
                <a:latin typeface="Arial"/>
                <a:ea typeface="Arial"/>
                <a:cs typeface="Arial"/>
                <a:sym typeface="Arial"/>
              </a:rPr>
              <a:t>exactly is </a:t>
            </a:r>
            <a:r>
              <a:rPr lang="en-GB" sz="2400" dirty="0">
                <a:solidFill>
                  <a:srgbClr val="000000"/>
                </a:solidFill>
                <a:latin typeface="Arial"/>
                <a:ea typeface="Arial"/>
                <a:cs typeface="Arial"/>
                <a:sym typeface="Arial"/>
              </a:rPr>
              <a:t>an argument?</a:t>
            </a:r>
            <a:endParaRPr sz="2400" dirty="0">
              <a:solidFill>
                <a:srgbClr val="000000"/>
              </a:solidFill>
              <a:latin typeface="Arial"/>
              <a:ea typeface="Arial"/>
              <a:cs typeface="Arial"/>
              <a:sym typeface="Arial"/>
            </a:endParaRPr>
          </a:p>
          <a:p>
            <a:pPr marL="0" lvl="0" indent="0" algn="l" rtl="0">
              <a:spcBef>
                <a:spcPts val="0"/>
              </a:spcBef>
              <a:spcAft>
                <a:spcPts val="0"/>
              </a:spcAft>
              <a:buNone/>
            </a:pPr>
            <a:endParaRPr sz="2800" dirty="0">
              <a:solidFill>
                <a:srgbClr val="000000"/>
              </a:solidFill>
              <a:latin typeface="Arial"/>
              <a:ea typeface="Arial"/>
              <a:cs typeface="Arial"/>
              <a:sym typeface="Arial"/>
            </a:endParaRPr>
          </a:p>
          <a:p>
            <a:pPr marL="0" lvl="0" indent="0" algn="l" rtl="0">
              <a:spcBef>
                <a:spcPts val="0"/>
              </a:spcBef>
              <a:spcAft>
                <a:spcPts val="1600"/>
              </a:spcAft>
              <a:buNone/>
            </a:pPr>
            <a:endParaRPr dirty="0"/>
          </a:p>
        </p:txBody>
      </p:sp>
      <p:sp>
        <p:nvSpPr>
          <p:cNvPr id="100" name="Google Shape;100;p18"/>
          <p:cNvSpPr txBox="1"/>
          <p:nvPr/>
        </p:nvSpPr>
        <p:spPr>
          <a:xfrm>
            <a:off x="0" y="-66907"/>
            <a:ext cx="1895707" cy="125637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9"/>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So an argument is </a:t>
            </a:r>
            <a:endParaRPr/>
          </a:p>
        </p:txBody>
      </p:sp>
      <p:sp>
        <p:nvSpPr>
          <p:cNvPr id="106" name="Google Shape;106;p19"/>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smtClean="0">
                <a:solidFill>
                  <a:srgbClr val="000000"/>
                </a:solidFill>
              </a:rPr>
              <a:t>According to the Monty Python Argument sketch (Google it) an argument is </a:t>
            </a:r>
          </a:p>
          <a:p>
            <a:pPr marL="0" lvl="0" indent="0" algn="l" rtl="0">
              <a:spcBef>
                <a:spcPts val="0"/>
              </a:spcBef>
              <a:spcAft>
                <a:spcPts val="0"/>
              </a:spcAft>
              <a:buNone/>
            </a:pPr>
            <a:r>
              <a:rPr lang="en-GB" b="1" i="1" dirty="0" smtClean="0">
                <a:solidFill>
                  <a:srgbClr val="000000"/>
                </a:solidFill>
              </a:rPr>
              <a:t>‘A </a:t>
            </a:r>
            <a:r>
              <a:rPr lang="en-GB" b="1" i="1" dirty="0">
                <a:solidFill>
                  <a:srgbClr val="000000"/>
                </a:solidFill>
              </a:rPr>
              <a:t>connected series of statements intended to establish a proposition’ </a:t>
            </a:r>
            <a:endParaRPr lang="en-GB" b="1" i="1" dirty="0" smtClean="0">
              <a:solidFill>
                <a:srgbClr val="000000"/>
              </a:solidFill>
            </a:endParaRPr>
          </a:p>
          <a:p>
            <a:pPr marL="0" lvl="0" indent="0" algn="l" rtl="0">
              <a:spcBef>
                <a:spcPts val="0"/>
              </a:spcBef>
              <a:spcAft>
                <a:spcPts val="0"/>
              </a:spcAft>
              <a:buNone/>
            </a:pPr>
            <a:endParaRPr lang="en-GB" b="1" i="1" dirty="0">
              <a:solidFill>
                <a:srgbClr val="000000"/>
              </a:solidFill>
            </a:endParaRPr>
          </a:p>
          <a:p>
            <a:pPr marL="0" lvl="0" indent="0" algn="l" rtl="0">
              <a:spcBef>
                <a:spcPts val="0"/>
              </a:spcBef>
              <a:spcAft>
                <a:spcPts val="0"/>
              </a:spcAft>
              <a:buNone/>
            </a:pPr>
            <a:r>
              <a:rPr lang="en-GB" dirty="0" smtClean="0">
                <a:solidFill>
                  <a:srgbClr val="000000"/>
                </a:solidFill>
              </a:rPr>
              <a:t>A claim or proposition is anything that you want others to agree with or believe. ‘The earth is round’ ‘God exists’ ‘Time travel is impossible’ and ‘it is my birthday tomorrow’ can all be claims or propositions. </a:t>
            </a:r>
          </a:p>
          <a:p>
            <a:pPr marL="0" lvl="0" indent="0" algn="l" rtl="0">
              <a:spcBef>
                <a:spcPts val="0"/>
              </a:spcBef>
              <a:spcAft>
                <a:spcPts val="0"/>
              </a:spcAft>
              <a:buNone/>
            </a:pPr>
            <a:endParaRPr lang="en-GB" dirty="0">
              <a:solidFill>
                <a:srgbClr val="000000"/>
              </a:solidFill>
            </a:endParaRPr>
          </a:p>
          <a:p>
            <a:pPr marL="0" lvl="0" indent="0" algn="l" rtl="0">
              <a:spcBef>
                <a:spcPts val="0"/>
              </a:spcBef>
              <a:spcAft>
                <a:spcPts val="0"/>
              </a:spcAft>
              <a:buNone/>
            </a:pPr>
            <a:r>
              <a:rPr lang="en-GB" dirty="0" smtClean="0">
                <a:solidFill>
                  <a:srgbClr val="000000"/>
                </a:solidFill>
              </a:rPr>
              <a:t>Arguments are given when there is additional information or evidence to back up the claim. </a:t>
            </a:r>
            <a:endParaRPr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 short</a:t>
            </a:r>
            <a:endParaRPr lang="en-GB" dirty="0"/>
          </a:p>
        </p:txBody>
      </p:sp>
      <p:sp>
        <p:nvSpPr>
          <p:cNvPr id="3" name="Text Placeholder 2"/>
          <p:cNvSpPr>
            <a:spLocks noGrp="1"/>
          </p:cNvSpPr>
          <p:nvPr>
            <p:ph type="body" idx="1"/>
          </p:nvPr>
        </p:nvSpPr>
        <p:spPr/>
        <p:txBody>
          <a:bodyPr/>
          <a:lstStyle/>
          <a:p>
            <a:pPr marL="114300" lvl="0" indent="0">
              <a:spcBef>
                <a:spcPts val="1600"/>
              </a:spcBef>
              <a:buClr>
                <a:srgbClr val="000000"/>
              </a:buClr>
              <a:buNone/>
            </a:pPr>
            <a:r>
              <a:rPr lang="en-US" dirty="0" smtClean="0">
                <a:solidFill>
                  <a:srgbClr val="000000"/>
                </a:solidFill>
              </a:rPr>
              <a:t>3 things are true of all arguments </a:t>
            </a:r>
          </a:p>
          <a:p>
            <a:pPr lvl="0">
              <a:spcBef>
                <a:spcPts val="1600"/>
              </a:spcBef>
              <a:buClr>
                <a:srgbClr val="000000"/>
              </a:buClr>
              <a:buAutoNum type="arabicPeriod"/>
            </a:pPr>
            <a:r>
              <a:rPr lang="en-US" dirty="0" smtClean="0">
                <a:solidFill>
                  <a:srgbClr val="000000"/>
                </a:solidFill>
              </a:rPr>
              <a:t>They have a conclusion. (what the person wants you to believe)  </a:t>
            </a:r>
          </a:p>
          <a:p>
            <a:pPr lvl="0">
              <a:spcBef>
                <a:spcPts val="1600"/>
              </a:spcBef>
              <a:buClr>
                <a:srgbClr val="000000"/>
              </a:buClr>
              <a:buAutoNum type="arabicPeriod"/>
            </a:pPr>
            <a:r>
              <a:rPr lang="en-US" dirty="0" smtClean="0">
                <a:solidFill>
                  <a:srgbClr val="000000"/>
                </a:solidFill>
              </a:rPr>
              <a:t>they </a:t>
            </a:r>
            <a:r>
              <a:rPr lang="en-US" dirty="0">
                <a:solidFill>
                  <a:srgbClr val="000000"/>
                </a:solidFill>
              </a:rPr>
              <a:t>have </a:t>
            </a:r>
            <a:r>
              <a:rPr lang="en-US" dirty="0" smtClean="0">
                <a:solidFill>
                  <a:srgbClr val="000000"/>
                </a:solidFill>
              </a:rPr>
              <a:t>at least one reason. (why they want you to believe it) </a:t>
            </a:r>
          </a:p>
          <a:p>
            <a:pPr lvl="0">
              <a:spcBef>
                <a:spcPts val="1600"/>
              </a:spcBef>
              <a:buClr>
                <a:srgbClr val="000000"/>
              </a:buClr>
              <a:buAutoNum type="arabicPeriod"/>
            </a:pPr>
            <a:r>
              <a:rPr lang="en-US" dirty="0" smtClean="0">
                <a:solidFill>
                  <a:srgbClr val="000000"/>
                </a:solidFill>
              </a:rPr>
              <a:t>They are an attempt to persuade </a:t>
            </a:r>
          </a:p>
          <a:p>
            <a:pPr lvl="0">
              <a:spcBef>
                <a:spcPts val="1600"/>
              </a:spcBef>
              <a:buClr>
                <a:srgbClr val="000000"/>
              </a:buClr>
              <a:buAutoNum type="arabicPeriod"/>
            </a:pPr>
            <a:endParaRPr lang="en-US" dirty="0">
              <a:solidFill>
                <a:srgbClr val="000000"/>
              </a:solidFill>
            </a:endParaRPr>
          </a:p>
          <a:p>
            <a:pPr marL="114300" indent="0">
              <a:buNone/>
            </a:pPr>
            <a:r>
              <a:rPr lang="en-GB" dirty="0" smtClean="0">
                <a:solidFill>
                  <a:schemeClr val="bg2"/>
                </a:solidFill>
              </a:rPr>
              <a:t>It is the 3</a:t>
            </a:r>
            <a:r>
              <a:rPr lang="en-GB" baseline="30000" dirty="0" smtClean="0">
                <a:solidFill>
                  <a:schemeClr val="bg2"/>
                </a:solidFill>
              </a:rPr>
              <a:t>rd</a:t>
            </a:r>
            <a:r>
              <a:rPr lang="en-GB" dirty="0" smtClean="0">
                <a:solidFill>
                  <a:schemeClr val="bg2"/>
                </a:solidFill>
              </a:rPr>
              <a:t> point that makes arguments different from explanations</a:t>
            </a:r>
            <a:endParaRPr lang="en-GB" dirty="0">
              <a:solidFill>
                <a:schemeClr val="bg2"/>
              </a:solidFill>
            </a:endParaRPr>
          </a:p>
        </p:txBody>
      </p:sp>
    </p:spTree>
    <p:extLst>
      <p:ext uri="{BB962C8B-B14F-4D97-AF65-F5344CB8AC3E}">
        <p14:creationId xmlns:p14="http://schemas.microsoft.com/office/powerpoint/2010/main" val="3381355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Arguments and explanations</a:t>
            </a:r>
            <a:endParaRPr lang="en-GB" dirty="0"/>
          </a:p>
        </p:txBody>
      </p:sp>
      <p:sp>
        <p:nvSpPr>
          <p:cNvPr id="4" name="Text Placeholder 3"/>
          <p:cNvSpPr>
            <a:spLocks noGrp="1"/>
          </p:cNvSpPr>
          <p:nvPr>
            <p:ph type="body" idx="1"/>
          </p:nvPr>
        </p:nvSpPr>
        <p:spPr/>
        <p:txBody>
          <a:bodyPr/>
          <a:lstStyle/>
          <a:p>
            <a:pPr marL="139700" indent="0">
              <a:buNone/>
            </a:pPr>
            <a:r>
              <a:rPr lang="en-GB" b="1" i="1" dirty="0" smtClean="0">
                <a:solidFill>
                  <a:schemeClr val="bg2"/>
                </a:solidFill>
              </a:rPr>
              <a:t>‘Over a third of people report having strange supernatural experiences, therefore it is likely that something supernatural exists’</a:t>
            </a:r>
          </a:p>
          <a:p>
            <a:pPr marL="139700" indent="0">
              <a:buNone/>
            </a:pPr>
            <a:endParaRPr lang="en-GB" dirty="0">
              <a:solidFill>
                <a:schemeClr val="bg2"/>
              </a:solidFill>
            </a:endParaRPr>
          </a:p>
          <a:p>
            <a:pPr marL="139700" indent="0">
              <a:buNone/>
            </a:pPr>
            <a:r>
              <a:rPr lang="en-GB" dirty="0" smtClean="0">
                <a:solidFill>
                  <a:schemeClr val="bg2"/>
                </a:solidFill>
              </a:rPr>
              <a:t>This is an argument, the reason – people’s experiences – is an attempt to persuade you that the conclusion – there are supernatural beings – is true.</a:t>
            </a:r>
          </a:p>
          <a:p>
            <a:pPr marL="139700" indent="0">
              <a:buNone/>
            </a:pPr>
            <a:r>
              <a:rPr lang="en-GB" dirty="0" smtClean="0">
                <a:solidFill>
                  <a:schemeClr val="bg2"/>
                </a:solidFill>
              </a:rPr>
              <a:t>In later sessions we will look at skills for deciding how strong the argument is. </a:t>
            </a:r>
            <a:endParaRPr lang="en-GB" dirty="0">
              <a:solidFill>
                <a:schemeClr val="bg2"/>
              </a:solidFill>
            </a:endParaRPr>
          </a:p>
        </p:txBody>
      </p:sp>
      <p:sp>
        <p:nvSpPr>
          <p:cNvPr id="5" name="Text Placeholder 4"/>
          <p:cNvSpPr>
            <a:spLocks noGrp="1"/>
          </p:cNvSpPr>
          <p:nvPr>
            <p:ph type="body" idx="2"/>
          </p:nvPr>
        </p:nvSpPr>
        <p:spPr/>
        <p:txBody>
          <a:bodyPr/>
          <a:lstStyle/>
          <a:p>
            <a:pPr marL="139700" indent="0">
              <a:buNone/>
            </a:pPr>
            <a:r>
              <a:rPr lang="en-GB" b="1" i="1" dirty="0" smtClean="0">
                <a:solidFill>
                  <a:schemeClr val="bg2"/>
                </a:solidFill>
              </a:rPr>
              <a:t>‘I knocked the milk over this morning. So that’s why the kitchen floor is wet.’ </a:t>
            </a:r>
          </a:p>
          <a:p>
            <a:pPr marL="139700" indent="0">
              <a:buNone/>
            </a:pPr>
            <a:endParaRPr lang="en-GB" dirty="0">
              <a:solidFill>
                <a:schemeClr val="bg2"/>
              </a:solidFill>
            </a:endParaRPr>
          </a:p>
          <a:p>
            <a:pPr marL="139700" indent="0">
              <a:buNone/>
            </a:pPr>
            <a:endParaRPr lang="en-GB" dirty="0" smtClean="0">
              <a:solidFill>
                <a:schemeClr val="bg2"/>
              </a:solidFill>
            </a:endParaRPr>
          </a:p>
          <a:p>
            <a:pPr marL="139700" indent="0">
              <a:buNone/>
            </a:pPr>
            <a:r>
              <a:rPr lang="en-GB" dirty="0" smtClean="0">
                <a:solidFill>
                  <a:schemeClr val="bg2"/>
                </a:solidFill>
              </a:rPr>
              <a:t>This is an explanation. Although there is a conclusion – indicted by the word ‘so’ and a reason – my clumsiness – this is not an attempt to persuade someone of a view</a:t>
            </a:r>
            <a:endParaRPr lang="en-GB" dirty="0">
              <a:solidFill>
                <a:schemeClr val="bg2"/>
              </a:solidFill>
            </a:endParaRPr>
          </a:p>
        </p:txBody>
      </p:sp>
    </p:spTree>
    <p:extLst>
      <p:ext uri="{BB962C8B-B14F-4D97-AF65-F5344CB8AC3E}">
        <p14:creationId xmlns:p14="http://schemas.microsoft.com/office/powerpoint/2010/main" val="2066436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0"/>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Arguments and assertions</a:t>
            </a:r>
            <a:endParaRPr/>
          </a:p>
        </p:txBody>
      </p:sp>
      <p:sp>
        <p:nvSpPr>
          <p:cNvPr id="112" name="Google Shape;112;p20"/>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solidFill>
                  <a:srgbClr val="000000"/>
                </a:solidFill>
              </a:rPr>
              <a:t>Assertions are not </a:t>
            </a:r>
            <a:r>
              <a:rPr lang="en-GB" dirty="0" smtClean="0">
                <a:solidFill>
                  <a:srgbClr val="000000"/>
                </a:solidFill>
              </a:rPr>
              <a:t>arguments. An assertion is the conclusion but without any reason being given </a:t>
            </a:r>
            <a:endParaRPr dirty="0">
              <a:solidFill>
                <a:srgbClr val="000000"/>
              </a:solidFill>
            </a:endParaRPr>
          </a:p>
          <a:p>
            <a:pPr marL="0" lvl="0" indent="0" algn="l" rtl="0">
              <a:spcBef>
                <a:spcPts val="1600"/>
              </a:spcBef>
              <a:spcAft>
                <a:spcPts val="0"/>
              </a:spcAft>
              <a:buNone/>
            </a:pPr>
            <a:r>
              <a:rPr lang="en-GB" b="1" dirty="0">
                <a:solidFill>
                  <a:srgbClr val="000000"/>
                </a:solidFill>
              </a:rPr>
              <a:t>‘We should only come to college 4 days a week’ </a:t>
            </a:r>
            <a:r>
              <a:rPr lang="en-GB" dirty="0">
                <a:solidFill>
                  <a:srgbClr val="000000"/>
                </a:solidFill>
              </a:rPr>
              <a:t>(assertion) </a:t>
            </a:r>
            <a:endParaRPr dirty="0">
              <a:solidFill>
                <a:srgbClr val="000000"/>
              </a:solidFill>
            </a:endParaRPr>
          </a:p>
          <a:p>
            <a:pPr marL="0" lvl="0" indent="0" algn="l" rtl="0">
              <a:spcBef>
                <a:spcPts val="1600"/>
              </a:spcBef>
              <a:spcAft>
                <a:spcPts val="1600"/>
              </a:spcAft>
              <a:buNone/>
            </a:pPr>
            <a:r>
              <a:rPr lang="en-GB" b="1" dirty="0">
                <a:solidFill>
                  <a:srgbClr val="000000"/>
                </a:solidFill>
              </a:rPr>
              <a:t>‘We should only come to college 4 days a week because brains need 3 days to recover’ </a:t>
            </a:r>
            <a:r>
              <a:rPr lang="en-GB" dirty="0">
                <a:solidFill>
                  <a:srgbClr val="000000"/>
                </a:solidFill>
              </a:rPr>
              <a:t>(argument)</a:t>
            </a:r>
            <a:endParaRPr dirty="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1"/>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Activity 1 - is this an argument</a:t>
            </a:r>
            <a:endParaRPr/>
          </a:p>
        </p:txBody>
      </p:sp>
      <p:sp>
        <p:nvSpPr>
          <p:cNvPr id="118" name="Google Shape;118;p21"/>
          <p:cNvSpPr txBox="1">
            <a:spLocks noGrp="1"/>
          </p:cNvSpPr>
          <p:nvPr>
            <p:ph type="body" idx="1"/>
          </p:nvPr>
        </p:nvSpPr>
        <p:spPr>
          <a:xfrm>
            <a:off x="211672" y="1657815"/>
            <a:ext cx="8742556" cy="2971460"/>
          </a:xfrm>
          <a:prstGeom prst="rect">
            <a:avLst/>
          </a:prstGeom>
        </p:spPr>
        <p:txBody>
          <a:bodyPr spcFirstLastPara="1" wrap="square" lIns="91425" tIns="91425" rIns="91425" bIns="91425" anchor="t" anchorCtr="0">
            <a:noAutofit/>
          </a:bodyPr>
          <a:lstStyle/>
          <a:p>
            <a:pPr marL="0" lvl="0" indent="0" algn="l" rtl="0">
              <a:spcBef>
                <a:spcPts val="0"/>
              </a:spcBef>
              <a:buNone/>
            </a:pPr>
            <a:r>
              <a:rPr lang="en-GB" sz="1200" dirty="0" smtClean="0">
                <a:solidFill>
                  <a:srgbClr val="000000"/>
                </a:solidFill>
              </a:rPr>
              <a:t>Here are 5 </a:t>
            </a:r>
            <a:r>
              <a:rPr lang="en-GB" sz="1200" dirty="0">
                <a:solidFill>
                  <a:srgbClr val="000000"/>
                </a:solidFill>
              </a:rPr>
              <a:t>arguments (or are they) For each </a:t>
            </a:r>
            <a:r>
              <a:rPr lang="en-GB" sz="1200" dirty="0" smtClean="0">
                <a:solidFill>
                  <a:srgbClr val="000000"/>
                </a:solidFill>
              </a:rPr>
              <a:t>one, is it an argument and if so, what is the </a:t>
            </a:r>
            <a:r>
              <a:rPr lang="en-GB" sz="1200" dirty="0">
                <a:solidFill>
                  <a:srgbClr val="000000"/>
                </a:solidFill>
              </a:rPr>
              <a:t>conclusion. </a:t>
            </a:r>
            <a:endParaRPr sz="1200" dirty="0">
              <a:solidFill>
                <a:srgbClr val="000000"/>
              </a:solidFill>
            </a:endParaRPr>
          </a:p>
          <a:p>
            <a:pPr marL="0" lvl="0" indent="0" algn="l" rtl="0">
              <a:spcBef>
                <a:spcPts val="1600"/>
              </a:spcBef>
              <a:buNone/>
            </a:pPr>
            <a:r>
              <a:rPr lang="en-GB" sz="1200" dirty="0">
                <a:solidFill>
                  <a:srgbClr val="000000"/>
                </a:solidFill>
              </a:rPr>
              <a:t>Hint: There may be indicator words that show that a conclusion is present </a:t>
            </a:r>
            <a:r>
              <a:rPr lang="en-GB" sz="1200" dirty="0" err="1">
                <a:solidFill>
                  <a:srgbClr val="000000"/>
                </a:solidFill>
              </a:rPr>
              <a:t>eg</a:t>
            </a:r>
            <a:r>
              <a:rPr lang="en-GB" sz="1200" dirty="0">
                <a:solidFill>
                  <a:srgbClr val="000000"/>
                </a:solidFill>
              </a:rPr>
              <a:t>. therefore, so, hence, it follows that</a:t>
            </a:r>
            <a:r>
              <a:rPr lang="en-GB" sz="1200" dirty="0" smtClean="0">
                <a:solidFill>
                  <a:srgbClr val="000000"/>
                </a:solidFill>
              </a:rPr>
              <a:t>...</a:t>
            </a:r>
          </a:p>
          <a:p>
            <a:pPr marL="342900" lvl="0" algn="l" rtl="0">
              <a:spcBef>
                <a:spcPts val="1600"/>
              </a:spcBef>
              <a:buAutoNum type="arabicPeriod"/>
            </a:pPr>
            <a:r>
              <a:rPr lang="en-GB" sz="1200" dirty="0" smtClean="0">
                <a:solidFill>
                  <a:srgbClr val="000000"/>
                </a:solidFill>
              </a:rPr>
              <a:t>All humans are mortal. Socrates is a human, therefore Socrates is mortal</a:t>
            </a:r>
          </a:p>
          <a:p>
            <a:pPr marL="342900" lvl="0" algn="l" rtl="0">
              <a:spcBef>
                <a:spcPts val="1600"/>
              </a:spcBef>
              <a:buAutoNum type="arabicPeriod"/>
            </a:pPr>
            <a:r>
              <a:rPr lang="en-GB" sz="1200" dirty="0" smtClean="0">
                <a:solidFill>
                  <a:srgbClr val="000000"/>
                </a:solidFill>
              </a:rPr>
              <a:t>Teachers should not influence young people’s politics. Young people are influenced by what teachers say in the classroom, so teachers should not share political opinions in class</a:t>
            </a:r>
          </a:p>
          <a:p>
            <a:pPr marL="342900" lvl="0" algn="l" rtl="0">
              <a:spcBef>
                <a:spcPts val="1600"/>
              </a:spcBef>
              <a:buAutoNum type="arabicPeriod"/>
            </a:pPr>
            <a:r>
              <a:rPr lang="en-GB" sz="1200" dirty="0" smtClean="0">
                <a:solidFill>
                  <a:srgbClr val="000000"/>
                </a:solidFill>
              </a:rPr>
              <a:t>The bus came 10 minutes late and the driver took the wrong turn just before the college so I was very late to the lesson</a:t>
            </a:r>
          </a:p>
          <a:p>
            <a:pPr marL="342900" lvl="0" algn="l" rtl="0">
              <a:spcBef>
                <a:spcPts val="1600"/>
              </a:spcBef>
              <a:buAutoNum type="arabicPeriod"/>
            </a:pPr>
            <a:r>
              <a:rPr lang="en-GB" sz="1200" dirty="0" smtClean="0">
                <a:solidFill>
                  <a:srgbClr val="000000"/>
                </a:solidFill>
              </a:rPr>
              <a:t>You should not smoke as smoking is bad for your health. Studies show that smokers are more at risk of cancer and they are less physically fit than non-smokers.</a:t>
            </a:r>
          </a:p>
          <a:p>
            <a:pPr marL="342900" lvl="0" algn="l" rtl="0">
              <a:spcBef>
                <a:spcPts val="1600"/>
              </a:spcBef>
              <a:buAutoNum type="arabicPeriod"/>
            </a:pPr>
            <a:r>
              <a:rPr lang="en-GB" sz="1200" dirty="0" smtClean="0">
                <a:solidFill>
                  <a:srgbClr val="000000"/>
                </a:solidFill>
              </a:rPr>
              <a:t>Each year thousands of young people go to university and mix with lots of new people. As many of these people have coughs and colds before they go it is no surprise that ‘</a:t>
            </a:r>
            <a:r>
              <a:rPr lang="en-GB" sz="1200" dirty="0" err="1" smtClean="0">
                <a:solidFill>
                  <a:srgbClr val="000000"/>
                </a:solidFill>
              </a:rPr>
              <a:t>freshers</a:t>
            </a:r>
            <a:r>
              <a:rPr lang="en-GB" sz="1200" dirty="0" smtClean="0">
                <a:solidFill>
                  <a:srgbClr val="000000"/>
                </a:solidFill>
              </a:rPr>
              <a:t> flu’ happens on many campuses</a:t>
            </a:r>
          </a:p>
          <a:p>
            <a:pPr marL="342900" lvl="0" algn="l" rtl="0">
              <a:spcBef>
                <a:spcPts val="1600"/>
              </a:spcBef>
              <a:spcAft>
                <a:spcPts val="1600"/>
              </a:spcAft>
              <a:buAutoNum type="arabicPeriod"/>
            </a:pPr>
            <a:endParaRPr lang="en-GB" sz="1200" dirty="0" smtClean="0">
              <a:solidFill>
                <a:srgbClr val="000000"/>
              </a:solidFill>
            </a:endParaRPr>
          </a:p>
          <a:p>
            <a:pPr marL="342900" lvl="0" algn="l" rtl="0">
              <a:spcBef>
                <a:spcPts val="1600"/>
              </a:spcBef>
              <a:spcAft>
                <a:spcPts val="1600"/>
              </a:spcAft>
              <a:buAutoNum type="arabicPeriod"/>
            </a:pPr>
            <a:endParaRPr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2"/>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smtClean="0"/>
              <a:t>GOING FURTHER : 2 </a:t>
            </a:r>
            <a:r>
              <a:rPr lang="en-GB" dirty="0"/>
              <a:t>types of argument</a:t>
            </a:r>
            <a:endParaRPr dirty="0"/>
          </a:p>
        </p:txBody>
      </p:sp>
      <p:sp>
        <p:nvSpPr>
          <p:cNvPr id="124" name="Google Shape;124;p22"/>
          <p:cNvSpPr txBox="1">
            <a:spLocks noGrp="1"/>
          </p:cNvSpPr>
          <p:nvPr>
            <p:ph type="body" idx="1"/>
          </p:nvPr>
        </p:nvSpPr>
        <p:spPr>
          <a:xfrm>
            <a:off x="133815" y="1742150"/>
            <a:ext cx="6549483" cy="2887200"/>
          </a:xfrm>
          <a:prstGeom prst="rect">
            <a:avLst/>
          </a:prstGeom>
        </p:spPr>
        <p:txBody>
          <a:bodyPr spcFirstLastPara="1" wrap="square" lIns="91425" tIns="91425" rIns="91425" bIns="91425" anchor="t" anchorCtr="0">
            <a:noAutofit/>
          </a:bodyPr>
          <a:lstStyle/>
          <a:p>
            <a:pPr marL="63500" lvl="0" indent="0" algn="l" rtl="0">
              <a:lnSpc>
                <a:spcPct val="107973"/>
              </a:lnSpc>
              <a:spcBef>
                <a:spcPts val="0"/>
              </a:spcBef>
              <a:spcAft>
                <a:spcPts val="0"/>
              </a:spcAft>
              <a:buClr>
                <a:srgbClr val="000000"/>
              </a:buClr>
              <a:buSzPts val="1800"/>
              <a:buNone/>
            </a:pPr>
            <a:r>
              <a:rPr lang="en-GB" sz="1400" b="1" dirty="0" smtClean="0">
                <a:solidFill>
                  <a:srgbClr val="000000"/>
                </a:solidFill>
                <a:latin typeface="Arial"/>
                <a:ea typeface="Arial"/>
                <a:cs typeface="Arial"/>
                <a:sym typeface="Arial"/>
              </a:rPr>
              <a:t>It is worth noting that there are two types of arguments used in RS and Philosophy</a:t>
            </a:r>
          </a:p>
          <a:p>
            <a:pPr marL="63500" lvl="0" indent="0" algn="l" rtl="0">
              <a:lnSpc>
                <a:spcPct val="107973"/>
              </a:lnSpc>
              <a:spcBef>
                <a:spcPts val="0"/>
              </a:spcBef>
              <a:spcAft>
                <a:spcPts val="0"/>
              </a:spcAft>
              <a:buClr>
                <a:srgbClr val="000000"/>
              </a:buClr>
              <a:buSzPts val="1800"/>
              <a:buNone/>
            </a:pPr>
            <a:endParaRPr lang="en-GB" sz="1400" b="1" dirty="0">
              <a:solidFill>
                <a:srgbClr val="000000"/>
              </a:solidFill>
              <a:latin typeface="Arial"/>
              <a:ea typeface="Arial"/>
              <a:cs typeface="Arial"/>
              <a:sym typeface="Arial"/>
            </a:endParaRPr>
          </a:p>
          <a:p>
            <a:pPr marL="63500" lvl="0" indent="0" algn="l" rtl="0">
              <a:lnSpc>
                <a:spcPct val="107973"/>
              </a:lnSpc>
              <a:spcBef>
                <a:spcPts val="0"/>
              </a:spcBef>
              <a:spcAft>
                <a:spcPts val="0"/>
              </a:spcAft>
              <a:buClr>
                <a:srgbClr val="000000"/>
              </a:buClr>
              <a:buSzPts val="1800"/>
              <a:buNone/>
            </a:pPr>
            <a:r>
              <a:rPr lang="en-GB" sz="1400" b="1" dirty="0" smtClean="0">
                <a:solidFill>
                  <a:srgbClr val="000000"/>
                </a:solidFill>
                <a:latin typeface="Arial"/>
                <a:ea typeface="Arial"/>
                <a:cs typeface="Arial"/>
                <a:sym typeface="Arial"/>
              </a:rPr>
              <a:t>Deductive </a:t>
            </a:r>
            <a:r>
              <a:rPr lang="en-GB" sz="1400" b="1" dirty="0">
                <a:solidFill>
                  <a:srgbClr val="000000"/>
                </a:solidFill>
                <a:latin typeface="Arial"/>
                <a:ea typeface="Arial"/>
                <a:cs typeface="Arial"/>
                <a:sym typeface="Arial"/>
              </a:rPr>
              <a:t>arguments</a:t>
            </a:r>
            <a:r>
              <a:rPr lang="en-GB" sz="1400" dirty="0">
                <a:solidFill>
                  <a:srgbClr val="000000"/>
                </a:solidFill>
                <a:latin typeface="Arial"/>
                <a:ea typeface="Arial"/>
                <a:cs typeface="Arial"/>
                <a:sym typeface="Arial"/>
              </a:rPr>
              <a:t> : arguments that must be true if the reasons are true.</a:t>
            </a:r>
            <a:endParaRPr sz="1400" dirty="0">
              <a:solidFill>
                <a:srgbClr val="000000"/>
              </a:solidFill>
              <a:latin typeface="Arial"/>
              <a:ea typeface="Arial"/>
              <a:cs typeface="Arial"/>
              <a:sym typeface="Arial"/>
            </a:endParaRPr>
          </a:p>
          <a:p>
            <a:pPr marL="609600" lvl="0" indent="-609600" algn="l" rtl="0">
              <a:lnSpc>
                <a:spcPct val="108000"/>
              </a:lnSpc>
              <a:spcBef>
                <a:spcPts val="600"/>
              </a:spcBef>
              <a:spcAft>
                <a:spcPts val="0"/>
              </a:spcAft>
              <a:buNone/>
            </a:pPr>
            <a:r>
              <a:rPr lang="en-GB" sz="1400" dirty="0">
                <a:solidFill>
                  <a:srgbClr val="000000"/>
                </a:solidFill>
                <a:latin typeface="Arial"/>
                <a:ea typeface="Arial"/>
                <a:cs typeface="Arial"/>
                <a:sym typeface="Arial"/>
              </a:rPr>
              <a:t>	R1: All 3 sided shapes are triangles</a:t>
            </a:r>
            <a:endParaRPr sz="1400" dirty="0">
              <a:solidFill>
                <a:srgbClr val="000000"/>
              </a:solidFill>
              <a:latin typeface="Arial"/>
              <a:ea typeface="Arial"/>
              <a:cs typeface="Arial"/>
              <a:sym typeface="Arial"/>
            </a:endParaRPr>
          </a:p>
          <a:p>
            <a:pPr marL="609600" lvl="0" indent="-609600" algn="l" rtl="0">
              <a:lnSpc>
                <a:spcPct val="108000"/>
              </a:lnSpc>
              <a:spcBef>
                <a:spcPts val="600"/>
              </a:spcBef>
              <a:spcAft>
                <a:spcPts val="0"/>
              </a:spcAft>
              <a:buNone/>
            </a:pPr>
            <a:r>
              <a:rPr lang="en-GB" sz="1400" dirty="0">
                <a:solidFill>
                  <a:srgbClr val="000000"/>
                </a:solidFill>
                <a:latin typeface="Arial"/>
                <a:ea typeface="Arial"/>
                <a:cs typeface="Arial"/>
                <a:sym typeface="Arial"/>
              </a:rPr>
              <a:t>	R2: This shape has 3 sides</a:t>
            </a:r>
            <a:endParaRPr sz="1400" dirty="0">
              <a:solidFill>
                <a:srgbClr val="000000"/>
              </a:solidFill>
              <a:latin typeface="Arial"/>
              <a:ea typeface="Arial"/>
              <a:cs typeface="Arial"/>
              <a:sym typeface="Arial"/>
            </a:endParaRPr>
          </a:p>
          <a:p>
            <a:pPr marL="609600" lvl="0" indent="-609600" algn="l" rtl="0">
              <a:lnSpc>
                <a:spcPct val="108000"/>
              </a:lnSpc>
              <a:spcBef>
                <a:spcPts val="600"/>
              </a:spcBef>
              <a:spcAft>
                <a:spcPts val="0"/>
              </a:spcAft>
              <a:buNone/>
            </a:pPr>
            <a:r>
              <a:rPr lang="en-GB" sz="1400" dirty="0">
                <a:solidFill>
                  <a:srgbClr val="000000"/>
                </a:solidFill>
                <a:latin typeface="Arial"/>
                <a:ea typeface="Arial"/>
                <a:cs typeface="Arial"/>
                <a:sym typeface="Arial"/>
              </a:rPr>
              <a:t>	C: Therefore this shape </a:t>
            </a:r>
            <a:r>
              <a:rPr lang="en-GB" sz="1400" b="1" dirty="0">
                <a:solidFill>
                  <a:srgbClr val="000000"/>
                </a:solidFill>
                <a:latin typeface="Arial"/>
                <a:ea typeface="Arial"/>
                <a:cs typeface="Arial"/>
                <a:sym typeface="Arial"/>
              </a:rPr>
              <a:t>must be</a:t>
            </a:r>
            <a:r>
              <a:rPr lang="en-GB" sz="1400" dirty="0">
                <a:solidFill>
                  <a:srgbClr val="000000"/>
                </a:solidFill>
                <a:latin typeface="Arial"/>
                <a:ea typeface="Arial"/>
                <a:cs typeface="Arial"/>
                <a:sym typeface="Arial"/>
              </a:rPr>
              <a:t> a triangle</a:t>
            </a:r>
            <a:endParaRPr sz="1400" dirty="0">
              <a:solidFill>
                <a:srgbClr val="000000"/>
              </a:solidFill>
              <a:latin typeface="Arial"/>
              <a:ea typeface="Arial"/>
              <a:cs typeface="Arial"/>
              <a:sym typeface="Arial"/>
            </a:endParaRPr>
          </a:p>
          <a:p>
            <a:pPr marL="63500" lvl="0" indent="0" algn="l" rtl="0">
              <a:lnSpc>
                <a:spcPct val="107973"/>
              </a:lnSpc>
              <a:spcBef>
                <a:spcPts val="600"/>
              </a:spcBef>
              <a:spcAft>
                <a:spcPts val="0"/>
              </a:spcAft>
              <a:buClr>
                <a:srgbClr val="000000"/>
              </a:buClr>
              <a:buSzPts val="1800"/>
              <a:buNone/>
            </a:pPr>
            <a:r>
              <a:rPr lang="en-GB" sz="1400" b="1" dirty="0">
                <a:solidFill>
                  <a:srgbClr val="000000"/>
                </a:solidFill>
                <a:latin typeface="Arial"/>
                <a:ea typeface="Arial"/>
                <a:cs typeface="Arial"/>
                <a:sym typeface="Arial"/>
              </a:rPr>
              <a:t>Inductive arguments</a:t>
            </a:r>
            <a:r>
              <a:rPr lang="en-GB" sz="1400" dirty="0">
                <a:solidFill>
                  <a:srgbClr val="000000"/>
                </a:solidFill>
                <a:latin typeface="Arial"/>
                <a:ea typeface="Arial"/>
                <a:cs typeface="Arial"/>
                <a:sym typeface="Arial"/>
              </a:rPr>
              <a:t> : arguments that are probably true if the reasons are true.</a:t>
            </a:r>
            <a:endParaRPr sz="1400" dirty="0">
              <a:solidFill>
                <a:srgbClr val="000000"/>
              </a:solidFill>
              <a:latin typeface="Arial"/>
              <a:ea typeface="Arial"/>
              <a:cs typeface="Arial"/>
              <a:sym typeface="Arial"/>
            </a:endParaRPr>
          </a:p>
          <a:p>
            <a:pPr marL="609600" lvl="0" indent="-609600" algn="l" rtl="0">
              <a:lnSpc>
                <a:spcPct val="108000"/>
              </a:lnSpc>
              <a:spcBef>
                <a:spcPts val="600"/>
              </a:spcBef>
              <a:spcAft>
                <a:spcPts val="0"/>
              </a:spcAft>
              <a:buNone/>
            </a:pPr>
            <a:r>
              <a:rPr lang="en-GB" sz="1400" dirty="0">
                <a:solidFill>
                  <a:srgbClr val="000000"/>
                </a:solidFill>
                <a:latin typeface="Arial"/>
                <a:ea typeface="Arial"/>
                <a:cs typeface="Arial"/>
                <a:sym typeface="Arial"/>
              </a:rPr>
              <a:t>	R1: Beautiful objects have a designer</a:t>
            </a:r>
            <a:endParaRPr sz="1400" dirty="0">
              <a:solidFill>
                <a:srgbClr val="000000"/>
              </a:solidFill>
              <a:latin typeface="Arial"/>
              <a:ea typeface="Arial"/>
              <a:cs typeface="Arial"/>
              <a:sym typeface="Arial"/>
            </a:endParaRPr>
          </a:p>
          <a:p>
            <a:pPr marL="609600" lvl="0" indent="-609600" algn="l" rtl="0">
              <a:lnSpc>
                <a:spcPct val="108000"/>
              </a:lnSpc>
              <a:spcBef>
                <a:spcPts val="600"/>
              </a:spcBef>
              <a:spcAft>
                <a:spcPts val="0"/>
              </a:spcAft>
              <a:buNone/>
            </a:pPr>
            <a:r>
              <a:rPr lang="en-GB" sz="1400" dirty="0">
                <a:solidFill>
                  <a:srgbClr val="000000"/>
                </a:solidFill>
                <a:latin typeface="Arial"/>
                <a:ea typeface="Arial"/>
                <a:cs typeface="Arial"/>
                <a:sym typeface="Arial"/>
              </a:rPr>
              <a:t>	R2: The Grand Canyon is beautiful</a:t>
            </a:r>
            <a:endParaRPr sz="1400" dirty="0">
              <a:solidFill>
                <a:srgbClr val="000000"/>
              </a:solidFill>
              <a:latin typeface="Arial"/>
              <a:ea typeface="Arial"/>
              <a:cs typeface="Arial"/>
              <a:sym typeface="Arial"/>
            </a:endParaRPr>
          </a:p>
          <a:p>
            <a:pPr marL="609600" lvl="0" indent="-609600" algn="l" rtl="0">
              <a:lnSpc>
                <a:spcPct val="108000"/>
              </a:lnSpc>
              <a:spcBef>
                <a:spcPts val="600"/>
              </a:spcBef>
              <a:spcAft>
                <a:spcPts val="0"/>
              </a:spcAft>
              <a:buNone/>
            </a:pPr>
            <a:r>
              <a:rPr lang="en-GB" sz="1400" dirty="0">
                <a:solidFill>
                  <a:srgbClr val="000000"/>
                </a:solidFill>
                <a:latin typeface="Arial"/>
                <a:ea typeface="Arial"/>
                <a:cs typeface="Arial"/>
                <a:sym typeface="Arial"/>
              </a:rPr>
              <a:t>	C: Therefore the Grand Canyon </a:t>
            </a:r>
            <a:r>
              <a:rPr lang="en-GB" sz="1400" b="1" dirty="0">
                <a:solidFill>
                  <a:srgbClr val="000000"/>
                </a:solidFill>
                <a:latin typeface="Arial"/>
                <a:ea typeface="Arial"/>
                <a:cs typeface="Arial"/>
                <a:sym typeface="Arial"/>
              </a:rPr>
              <a:t>probably</a:t>
            </a:r>
            <a:r>
              <a:rPr lang="en-GB" sz="1400" dirty="0">
                <a:solidFill>
                  <a:srgbClr val="000000"/>
                </a:solidFill>
                <a:latin typeface="Arial"/>
                <a:ea typeface="Arial"/>
                <a:cs typeface="Arial"/>
                <a:sym typeface="Arial"/>
              </a:rPr>
              <a:t> has a designer.</a:t>
            </a:r>
            <a:endParaRPr sz="1400" dirty="0">
              <a:solidFill>
                <a:srgbClr val="000000"/>
              </a:solidFill>
              <a:latin typeface="Arial"/>
              <a:ea typeface="Arial"/>
              <a:cs typeface="Arial"/>
              <a:sym typeface="Arial"/>
            </a:endParaRPr>
          </a:p>
          <a:p>
            <a:pPr marL="0" lvl="0" indent="0" algn="l" rtl="0">
              <a:spcBef>
                <a:spcPts val="0"/>
              </a:spcBef>
              <a:spcAft>
                <a:spcPts val="0"/>
              </a:spcAft>
              <a:buNone/>
            </a:pPr>
            <a:endParaRPr sz="2800" dirty="0">
              <a:solidFill>
                <a:srgbClr val="000000"/>
              </a:solidFill>
              <a:latin typeface="Arial"/>
              <a:ea typeface="Arial"/>
              <a:cs typeface="Arial"/>
              <a:sym typeface="Arial"/>
            </a:endParaRPr>
          </a:p>
          <a:p>
            <a:pPr marL="0" lvl="0" indent="0" algn="l" rtl="0">
              <a:spcBef>
                <a:spcPts val="0"/>
              </a:spcBef>
              <a:spcAft>
                <a:spcPts val="1600"/>
              </a:spcAft>
              <a:buNone/>
            </a:pPr>
            <a:endParaRPr dirty="0"/>
          </a:p>
        </p:txBody>
      </p:sp>
      <p:sp>
        <p:nvSpPr>
          <p:cNvPr id="2" name="Rectangle 1"/>
          <p:cNvSpPr/>
          <p:nvPr/>
        </p:nvSpPr>
        <p:spPr>
          <a:xfrm>
            <a:off x="6936059" y="1858537"/>
            <a:ext cx="1918009" cy="31446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Typically the arguments we deal with are inductive arguments as there are few certainties in our subjects</a:t>
            </a:r>
          </a:p>
          <a:p>
            <a:pPr algn="ctr"/>
            <a:endParaRPr lang="en-GB" dirty="0"/>
          </a:p>
          <a:p>
            <a:pPr algn="ctr"/>
            <a:r>
              <a:rPr lang="en-GB" dirty="0" smtClean="0"/>
              <a:t>Where deductive arguments are used, we might dispute whether the reasons are true or not</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3"/>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Deductive arguments</a:t>
            </a:r>
            <a:endParaRPr/>
          </a:p>
        </p:txBody>
      </p:sp>
      <p:sp>
        <p:nvSpPr>
          <p:cNvPr id="130" name="Google Shape;130;p23"/>
          <p:cNvSpPr txBox="1">
            <a:spLocks noGrp="1"/>
          </p:cNvSpPr>
          <p:nvPr>
            <p:ph type="body" idx="1"/>
          </p:nvPr>
        </p:nvSpPr>
        <p:spPr>
          <a:xfrm>
            <a:off x="221225" y="1779025"/>
            <a:ext cx="8609400" cy="2850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solidFill>
                  <a:srgbClr val="000000"/>
                </a:solidFill>
              </a:rPr>
              <a:t>If a deductive argument is successful then the conclusion MUST be true. Deductive arguments can go wrong in two ways</a:t>
            </a:r>
            <a:endParaRPr>
              <a:solidFill>
                <a:srgbClr val="000000"/>
              </a:solidFill>
            </a:endParaRPr>
          </a:p>
          <a:p>
            <a:pPr marL="0" lvl="0" indent="0" algn="l" rtl="0">
              <a:spcBef>
                <a:spcPts val="1600"/>
              </a:spcBef>
              <a:spcAft>
                <a:spcPts val="0"/>
              </a:spcAft>
              <a:buNone/>
            </a:pPr>
            <a:r>
              <a:rPr lang="en-GB">
                <a:solidFill>
                  <a:srgbClr val="000000"/>
                </a:solidFill>
              </a:rPr>
              <a:t>Q1 - is the logic good?</a:t>
            </a:r>
            <a:endParaRPr>
              <a:solidFill>
                <a:srgbClr val="000000"/>
              </a:solidFill>
            </a:endParaRPr>
          </a:p>
          <a:p>
            <a:pPr marL="0" lvl="0" indent="0" algn="l" rtl="0">
              <a:spcBef>
                <a:spcPts val="1600"/>
              </a:spcBef>
              <a:spcAft>
                <a:spcPts val="0"/>
              </a:spcAft>
              <a:buNone/>
            </a:pPr>
            <a:r>
              <a:rPr lang="en-GB">
                <a:solidFill>
                  <a:srgbClr val="000000"/>
                </a:solidFill>
              </a:rPr>
              <a:t>They can be </a:t>
            </a:r>
            <a:r>
              <a:rPr lang="en-GB" b="1">
                <a:solidFill>
                  <a:srgbClr val="000000"/>
                </a:solidFill>
              </a:rPr>
              <a:t>Invalid </a:t>
            </a:r>
            <a:r>
              <a:rPr lang="en-GB">
                <a:solidFill>
                  <a:srgbClr val="000000"/>
                </a:solidFill>
              </a:rPr>
              <a:t>- the conclusion does not logically follow from the reasons or premises or they may be </a:t>
            </a:r>
            <a:r>
              <a:rPr lang="en-GB" b="1">
                <a:solidFill>
                  <a:srgbClr val="000000"/>
                </a:solidFill>
              </a:rPr>
              <a:t>valid </a:t>
            </a:r>
            <a:r>
              <a:rPr lang="en-GB">
                <a:solidFill>
                  <a:srgbClr val="000000"/>
                </a:solidFill>
              </a:rPr>
              <a:t>- the logic is good and works. (If the reasons were true the conclusion would follow)</a:t>
            </a:r>
            <a:endParaRPr>
              <a:solidFill>
                <a:srgbClr val="000000"/>
              </a:solidFill>
            </a:endParaRPr>
          </a:p>
          <a:p>
            <a:pPr marL="0" lvl="0" indent="0" algn="l" rtl="0">
              <a:spcBef>
                <a:spcPts val="1600"/>
              </a:spcBef>
              <a:spcAft>
                <a:spcPts val="0"/>
              </a:spcAft>
              <a:buNone/>
            </a:pPr>
            <a:r>
              <a:rPr lang="en-GB">
                <a:solidFill>
                  <a:srgbClr val="000000"/>
                </a:solidFill>
              </a:rPr>
              <a:t>Q2 - are the reasons true?</a:t>
            </a:r>
            <a:endParaRPr>
              <a:solidFill>
                <a:srgbClr val="000000"/>
              </a:solidFill>
            </a:endParaRPr>
          </a:p>
          <a:p>
            <a:pPr marL="0" lvl="0" indent="0" algn="l" rtl="0">
              <a:spcBef>
                <a:spcPts val="1600"/>
              </a:spcBef>
              <a:spcAft>
                <a:spcPts val="0"/>
              </a:spcAft>
              <a:buNone/>
            </a:pPr>
            <a:r>
              <a:rPr lang="en-GB">
                <a:solidFill>
                  <a:srgbClr val="000000"/>
                </a:solidFill>
              </a:rPr>
              <a:t>If so the argument is </a:t>
            </a:r>
            <a:r>
              <a:rPr lang="en-GB" b="1">
                <a:solidFill>
                  <a:srgbClr val="000000"/>
                </a:solidFill>
              </a:rPr>
              <a:t>sound.</a:t>
            </a:r>
            <a:endParaRPr b="1">
              <a:solidFill>
                <a:srgbClr val="000000"/>
              </a:solidFill>
            </a:endParaRPr>
          </a:p>
          <a:p>
            <a:pPr marL="0" lvl="0" indent="0" algn="l" rtl="0">
              <a:spcBef>
                <a:spcPts val="1600"/>
              </a:spcBef>
              <a:spcAft>
                <a:spcPts val="1600"/>
              </a:spcAft>
              <a:buNone/>
            </a:pPr>
            <a:endParaRPr/>
          </a:p>
        </p:txBody>
      </p:sp>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812</Words>
  <Application>Microsoft Office PowerPoint</Application>
  <PresentationFormat>On-screen Show (16:9)</PresentationFormat>
  <Paragraphs>69</Paragraphs>
  <Slides>11</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Roboto</vt:lpstr>
      <vt:lpstr>Arial</vt:lpstr>
      <vt:lpstr>Times New Roman</vt:lpstr>
      <vt:lpstr>Material</vt:lpstr>
      <vt:lpstr>Thinking Skills</vt:lpstr>
      <vt:lpstr>What is an argument?</vt:lpstr>
      <vt:lpstr>So an argument is </vt:lpstr>
      <vt:lpstr>In short</vt:lpstr>
      <vt:lpstr>Arguments and explanations</vt:lpstr>
      <vt:lpstr>Arguments and assertions</vt:lpstr>
      <vt:lpstr>Activity 1 - is this an argument</vt:lpstr>
      <vt:lpstr>GOING FURTHER : 2 types of argument</vt:lpstr>
      <vt:lpstr>Deductive arguments</vt:lpstr>
      <vt:lpstr>Inductive Arguments</vt:lpstr>
      <vt:lpstr>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Philosophy Induction </dc:title>
  <dc:creator>Chris Eyre</dc:creator>
  <cp:lastModifiedBy>Chris Eyre</cp:lastModifiedBy>
  <cp:revision>6</cp:revision>
  <dcterms:modified xsi:type="dcterms:W3CDTF">2020-09-03T15:42:31Z</dcterms:modified>
</cp:coreProperties>
</file>